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3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4" r:id="rId1"/>
    <p:sldMasterId id="2147483918" r:id="rId2"/>
    <p:sldMasterId id="2147483954" r:id="rId3"/>
    <p:sldMasterId id="2147483972" r:id="rId4"/>
  </p:sldMasterIdLst>
  <p:notesMasterIdLst>
    <p:notesMasterId r:id="rId37"/>
  </p:notesMasterIdLst>
  <p:sldIdLst>
    <p:sldId id="256" r:id="rId5"/>
    <p:sldId id="257" r:id="rId6"/>
    <p:sldId id="263" r:id="rId7"/>
    <p:sldId id="291" r:id="rId8"/>
    <p:sldId id="266" r:id="rId9"/>
    <p:sldId id="267" r:id="rId10"/>
    <p:sldId id="261" r:id="rId11"/>
    <p:sldId id="293" r:id="rId12"/>
    <p:sldId id="294" r:id="rId13"/>
    <p:sldId id="295" r:id="rId14"/>
    <p:sldId id="283" r:id="rId15"/>
    <p:sldId id="284" r:id="rId16"/>
    <p:sldId id="285" r:id="rId17"/>
    <p:sldId id="286" r:id="rId18"/>
    <p:sldId id="276" r:id="rId19"/>
    <p:sldId id="281" r:id="rId20"/>
    <p:sldId id="275" r:id="rId21"/>
    <p:sldId id="271" r:id="rId22"/>
    <p:sldId id="272" r:id="rId23"/>
    <p:sldId id="296" r:id="rId24"/>
    <p:sldId id="297" r:id="rId25"/>
    <p:sldId id="264" r:id="rId26"/>
    <p:sldId id="259" r:id="rId27"/>
    <p:sldId id="258" r:id="rId28"/>
    <p:sldId id="269" r:id="rId29"/>
    <p:sldId id="279" r:id="rId30"/>
    <p:sldId id="280" r:id="rId31"/>
    <p:sldId id="273" r:id="rId32"/>
    <p:sldId id="274" r:id="rId33"/>
    <p:sldId id="277" r:id="rId34"/>
    <p:sldId id="268" r:id="rId35"/>
    <p:sldId id="282" r:id="rId3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개요" id="{C5280007-D449-4A2E-A9C4-5B87894E1BC1}">
          <p14:sldIdLst>
            <p14:sldId id="256"/>
            <p14:sldId id="257"/>
          </p14:sldIdLst>
        </p14:section>
        <p14:section name="콘셉트" id="{948F7A7E-C303-420B-B952-84B1463EB977}">
          <p14:sldIdLst>
            <p14:sldId id="263"/>
            <p14:sldId id="291"/>
            <p14:sldId id="266"/>
            <p14:sldId id="267"/>
            <p14:sldId id="261"/>
            <p14:sldId id="293"/>
            <p14:sldId id="294"/>
            <p14:sldId id="295"/>
            <p14:sldId id="283"/>
            <p14:sldId id="284"/>
            <p14:sldId id="285"/>
            <p14:sldId id="286"/>
            <p14:sldId id="276"/>
            <p14:sldId id="281"/>
          </p14:sldIdLst>
        </p14:section>
        <p14:section name="시스템" id="{560C5AAD-DC62-4E3A-B9AC-1E28C54F8942}">
          <p14:sldIdLst>
            <p14:sldId id="275"/>
            <p14:sldId id="271"/>
            <p14:sldId id="272"/>
            <p14:sldId id="296"/>
            <p14:sldId id="297"/>
            <p14:sldId id="264"/>
            <p14:sldId id="259"/>
            <p14:sldId id="258"/>
            <p14:sldId id="269"/>
          </p14:sldIdLst>
        </p14:section>
        <p14:section name="마케팅" id="{44164F2C-85B2-449C-BCB9-E9562844D435}">
          <p14:sldIdLst>
            <p14:sldId id="279"/>
            <p14:sldId id="280"/>
            <p14:sldId id="273"/>
            <p14:sldId id="274"/>
            <p14:sldId id="277"/>
            <p14:sldId id="268"/>
            <p14:sldId id="28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5050"/>
    <a:srgbClr val="EF415A"/>
    <a:srgbClr val="101018"/>
    <a:srgbClr val="E55C66"/>
    <a:srgbClr val="111119"/>
    <a:srgbClr val="39455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463" autoAdjust="0"/>
    <p:restoredTop sz="96400" autoAdjust="0"/>
  </p:normalViewPr>
  <p:slideViewPr>
    <p:cSldViewPr snapToGrid="0">
      <p:cViewPr varScale="1">
        <p:scale>
          <a:sx n="111" d="100"/>
          <a:sy n="111" d="100"/>
        </p:scale>
        <p:origin x="798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ko-KR" altLang="en-US" dirty="0" smtClean="0"/>
              <a:t>목표 유저 비율 변화</a:t>
            </a:r>
            <a:endParaRPr lang="ko-KR" altLang="en-US" dirty="0"/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오픈 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전체 유저</c:v>
                </c:pt>
                <c:pt idx="1">
                  <c:v>충성 유저</c:v>
                </c:pt>
              </c:strCache>
            </c:strRef>
          </c:cat>
          <c:val>
            <c:numRef>
              <c:f>Sheet1!$B$2:$B$3</c:f>
              <c:numCache>
                <c:formatCode>0%</c:formatCode>
                <c:ptCount val="2"/>
                <c:pt idx="0">
                  <c:v>1</c:v>
                </c:pt>
                <c:pt idx="1">
                  <c:v>0.1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25C-4D65-AEDC-523091861FA5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1개월</c:v>
                </c:pt>
              </c:strCache>
            </c:strRef>
          </c:tx>
          <c:spPr>
            <a:solidFill>
              <a:schemeClr val="accent5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전체 유저</c:v>
                </c:pt>
                <c:pt idx="1">
                  <c:v>충성 유저</c:v>
                </c:pt>
              </c:strCache>
            </c:strRef>
          </c:cat>
          <c:val>
            <c:numRef>
              <c:f>Sheet1!$C$2:$C$3</c:f>
              <c:numCache>
                <c:formatCode>0%</c:formatCode>
                <c:ptCount val="2"/>
                <c:pt idx="0">
                  <c:v>0.6</c:v>
                </c:pt>
                <c:pt idx="1">
                  <c:v>0.4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325C-4D65-AEDC-523091861FA5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3개월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전체 유저</c:v>
                </c:pt>
                <c:pt idx="1">
                  <c:v>충성 유저</c:v>
                </c:pt>
              </c:strCache>
            </c:strRef>
          </c:cat>
          <c:val>
            <c:numRef>
              <c:f>Sheet1!$D$2:$D$3</c:f>
              <c:numCache>
                <c:formatCode>0%</c:formatCode>
                <c:ptCount val="2"/>
                <c:pt idx="0">
                  <c:v>0.5</c:v>
                </c:pt>
                <c:pt idx="1">
                  <c:v>0.6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25C-4D65-AEDC-523091861FA5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12개월</c:v>
                </c:pt>
              </c:strCache>
            </c:strRef>
          </c:tx>
          <c:spPr>
            <a:solidFill>
              <a:schemeClr val="accent6">
                <a:lumMod val="6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전체 유저</c:v>
                </c:pt>
                <c:pt idx="1">
                  <c:v>충성 유저</c:v>
                </c:pt>
              </c:strCache>
            </c:strRef>
          </c:cat>
          <c:val>
            <c:numRef>
              <c:f>Sheet1!$E$2:$E$3</c:f>
              <c:numCache>
                <c:formatCode>0%</c:formatCode>
                <c:ptCount val="2"/>
                <c:pt idx="0">
                  <c:v>0.7</c:v>
                </c:pt>
                <c:pt idx="1">
                  <c:v>0.7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325C-4D65-AEDC-523091861FA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axId val="207360512"/>
        <c:axId val="169205760"/>
      </c:barChart>
      <c:catAx>
        <c:axId val="207360512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69205760"/>
        <c:crosses val="autoZero"/>
        <c:auto val="1"/>
        <c:lblAlgn val="ctr"/>
        <c:lblOffset val="100"/>
        <c:noMultiLvlLbl val="0"/>
      </c:catAx>
      <c:valAx>
        <c:axId val="16920576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207360512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zero"/>
    <c:showDLblsOverMax val="0"/>
  </c:chart>
  <c:spPr>
    <a:noFill/>
    <a:ln>
      <a:solidFill>
        <a:schemeClr val="tx1"/>
      </a:solidFill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734F03-2BED-4AE4-8440-939FD57CF784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98C8DDD-7037-46DF-A274-BCC3462B9D6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30151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C8DDD-7037-46DF-A274-BCC3462B9D6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26291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C8DDD-7037-46DF-A274-BCC3462B9D6E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21286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98C8DDD-7037-46DF-A274-BCC3462B9D6E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09502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69000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0723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57185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06504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20649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25184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492768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924524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763622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396797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2595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74760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229456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178020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034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9286864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571273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427394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456155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54082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28333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97153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1568661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92862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55199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18447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900620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9276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145056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317277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248173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0822552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4144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57203422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23418153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398357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60418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85930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5512893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879046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5269" y="1122363"/>
            <a:ext cx="9001462" cy="2387600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95269" y="3602038"/>
            <a:ext cx="9001462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47228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256475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29244" y="657226"/>
            <a:ext cx="9733512" cy="2852737"/>
          </a:xfrm>
        </p:spPr>
        <p:txBody>
          <a:bodyPr anchor="b">
            <a:normAutofit/>
          </a:bodyPr>
          <a:lstStyle>
            <a:lvl1pPr>
              <a:defRPr sz="34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29244" y="3602038"/>
            <a:ext cx="9733512" cy="150018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442736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2088319"/>
            <a:ext cx="5106004" cy="370288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3403" y="2088319"/>
            <a:ext cx="5094154" cy="3702881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31659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282713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804" y="2088320"/>
            <a:ext cx="4879199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13795" y="2912232"/>
            <a:ext cx="5107208" cy="28789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2003" y="2088320"/>
            <a:ext cx="4865554" cy="823912"/>
          </a:xfrm>
        </p:spPr>
        <p:txBody>
          <a:bodyPr anchor="b"/>
          <a:lstStyle>
            <a:lvl1pPr marL="0" indent="0">
              <a:lnSpc>
                <a:spcPct val="100000"/>
              </a:lnSpc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912232"/>
            <a:ext cx="5095357" cy="287896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060371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4411362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143181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8" y="609600"/>
            <a:ext cx="3932237" cy="2362200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78064" y="609600"/>
            <a:ext cx="6189492" cy="5181600"/>
          </a:xfrm>
        </p:spPr>
        <p:txBody>
          <a:bodyPr anchor="ctr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7228" y="2971800"/>
            <a:ext cx="3932237" cy="2819399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333180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7227" y="609600"/>
            <a:ext cx="5929773" cy="2362200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4" y="758881"/>
            <a:ext cx="3255356" cy="4883038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971800"/>
            <a:ext cx="5934950" cy="2819400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76555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289372"/>
            <a:ext cx="10367564" cy="81935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3806" y="621321"/>
            <a:ext cx="10367564" cy="3379735"/>
          </a:xfrm>
          <a:noFill/>
          <a:ln w="1905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65998" cy="682472"/>
          </a:xfrm>
        </p:spPr>
        <p:txBody>
          <a:bodyPr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15021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3424859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4204820"/>
            <a:ext cx="10353761" cy="159218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7413380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426812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04821"/>
            <a:ext cx="10353762" cy="1586380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36612" y="73524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57956" y="2972093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18590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2126942"/>
            <a:ext cx="10355327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650556"/>
            <a:ext cx="10353763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17481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2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4" y="2088319"/>
            <a:ext cx="3298956" cy="823305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4" y="2911624"/>
            <a:ext cx="3298956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4878" y="2088320"/>
            <a:ext cx="3298558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4878" y="2911624"/>
            <a:ext cx="329982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088320"/>
            <a:ext cx="3291211" cy="823304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6346" y="2911624"/>
            <a:ext cx="3291211" cy="2879576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785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348990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그림 열 3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4195899"/>
            <a:ext cx="3298955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92020" y="2298987"/>
            <a:ext cx="2940050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772161"/>
            <a:ext cx="3298955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01" y="4195899"/>
            <a:ext cx="3298983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98987"/>
            <a:ext cx="2930525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72160"/>
            <a:ext cx="3300336" cy="101903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423" y="4195899"/>
            <a:ext cx="3289900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52803" y="2298987"/>
            <a:ext cx="2932113" cy="1524000"/>
          </a:xfrm>
          <a:prstGeom prst="roundRect">
            <a:avLst>
              <a:gd name="adj" fmla="val 0"/>
            </a:avLst>
          </a:prstGeom>
          <a:noFill/>
          <a:ln w="1460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298" y="4772161"/>
            <a:ext cx="3294258" cy="1019037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31634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9950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599"/>
            <a:ext cx="254265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4" y="609599"/>
            <a:ext cx="7658705" cy="5181601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58230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87378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1336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07274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6.xml"/><Relationship Id="rId13" Type="http://schemas.openxmlformats.org/officeDocument/2006/relationships/slideLayout" Target="../slideLayouts/slideLayout41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1.xml"/><Relationship Id="rId7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40.xml"/><Relationship Id="rId17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0.xml"/><Relationship Id="rId16" Type="http://schemas.openxmlformats.org/officeDocument/2006/relationships/slideLayout" Target="../slideLayouts/slideLayout44.xml"/><Relationship Id="rId1" Type="http://schemas.openxmlformats.org/officeDocument/2006/relationships/slideLayout" Target="../slideLayouts/slideLayout29.xml"/><Relationship Id="rId6" Type="http://schemas.openxmlformats.org/officeDocument/2006/relationships/slideLayout" Target="../slideLayouts/slideLayout34.xml"/><Relationship Id="rId11" Type="http://schemas.openxmlformats.org/officeDocument/2006/relationships/slideLayout" Target="../slideLayouts/slideLayout39.xml"/><Relationship Id="rId5" Type="http://schemas.openxmlformats.org/officeDocument/2006/relationships/slideLayout" Target="../slideLayouts/slideLayout33.xml"/><Relationship Id="rId15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38.xml"/><Relationship Id="rId4" Type="http://schemas.openxmlformats.org/officeDocument/2006/relationships/slideLayout" Target="../slideLayouts/slideLayout32.xml"/><Relationship Id="rId9" Type="http://schemas.openxmlformats.org/officeDocument/2006/relationships/slideLayout" Target="../slideLayouts/slideLayout37.xml"/><Relationship Id="rId14" Type="http://schemas.openxmlformats.org/officeDocument/2006/relationships/slideLayout" Target="../slideLayouts/slideLayout4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718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  <p:sldLayoutId id="2147483747" r:id="rId3"/>
    <p:sldLayoutId id="2147483748" r:id="rId4"/>
    <p:sldLayoutId id="2147483749" r:id="rId5"/>
    <p:sldLayoutId id="2147483750" r:id="rId6"/>
    <p:sldLayoutId id="2147483751" r:id="rId7"/>
    <p:sldLayoutId id="2147483752" r:id="rId8"/>
    <p:sldLayoutId id="2147483753" r:id="rId9"/>
    <p:sldLayoutId id="2147483754" r:id="rId10"/>
    <p:sldLayoutId id="2147483755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3480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19" r:id="rId1"/>
    <p:sldLayoutId id="2147483920" r:id="rId2"/>
    <p:sldLayoutId id="2147483921" r:id="rId3"/>
    <p:sldLayoutId id="2147483922" r:id="rId4"/>
    <p:sldLayoutId id="2147483923" r:id="rId5"/>
    <p:sldLayoutId id="2147483924" r:id="rId6"/>
    <p:sldLayoutId id="2147483925" r:id="rId7"/>
    <p:sldLayoutId id="2147483926" r:id="rId8"/>
    <p:sldLayoutId id="2147483927" r:id="rId9"/>
    <p:sldLayoutId id="2147483928" r:id="rId10"/>
    <p:sldLayoutId id="2147483929" r:id="rId11"/>
    <p:sldLayoutId id="2147483930" r:id="rId12"/>
    <p:sldLayoutId id="2147483931" r:id="rId13"/>
    <p:sldLayoutId id="2147483932" r:id="rId14"/>
    <p:sldLayoutId id="2147483933" r:id="rId15"/>
    <p:sldLayoutId id="2147483934" r:id="rId16"/>
    <p:sldLayoutId id="2147483935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558165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55" r:id="rId1"/>
    <p:sldLayoutId id="2147483956" r:id="rId2"/>
    <p:sldLayoutId id="2147483957" r:id="rId3"/>
    <p:sldLayoutId id="2147483958" r:id="rId4"/>
    <p:sldLayoutId id="2147483959" r:id="rId5"/>
    <p:sldLayoutId id="2147483960" r:id="rId6"/>
    <p:sldLayoutId id="2147483961" r:id="rId7"/>
    <p:sldLayoutId id="2147483962" r:id="rId8"/>
    <p:sldLayoutId id="2147483963" r:id="rId9"/>
    <p:sldLayoutId id="2147483964" r:id="rId10"/>
    <p:sldLayoutId id="2147483965" r:id="rId11"/>
    <p:sldLayoutId id="2147483966" r:id="rId12"/>
    <p:sldLayoutId id="2147483967" r:id="rId13"/>
    <p:sldLayoutId id="2147483968" r:id="rId14"/>
    <p:sldLayoutId id="2147483969" r:id="rId15"/>
    <p:sldLayoutId id="2147483970" r:id="rId16"/>
    <p:sldLayoutId id="2147483971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1" cy="13263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2096064"/>
            <a:ext cx="10353762" cy="36951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94A06CD-486A-4C3F-8CDC-510E5A27EC02}" type="datetimeFigureOut">
              <a:rPr lang="ko-KR" altLang="en-US" smtClean="0"/>
              <a:t>2022-10-04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4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8C9DB5-DEC5-4384-8C39-6533830F316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3218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973" r:id="rId1"/>
    <p:sldLayoutId id="2147483974" r:id="rId2"/>
    <p:sldLayoutId id="2147483975" r:id="rId3"/>
    <p:sldLayoutId id="2147483976" r:id="rId4"/>
    <p:sldLayoutId id="2147483977" r:id="rId5"/>
    <p:sldLayoutId id="2147483978" r:id="rId6"/>
    <p:sldLayoutId id="2147483979" r:id="rId7"/>
    <p:sldLayoutId id="2147483980" r:id="rId8"/>
    <p:sldLayoutId id="2147483981" r:id="rId9"/>
    <p:sldLayoutId id="2147483982" r:id="rId10"/>
    <p:sldLayoutId id="2147483983" r:id="rId11"/>
    <p:sldLayoutId id="2147483984" r:id="rId12"/>
    <p:sldLayoutId id="2147483985" r:id="rId13"/>
    <p:sldLayoutId id="2147483986" r:id="rId14"/>
    <p:sldLayoutId id="2147483987" r:id="rId15"/>
    <p:sldLayoutId id="2147483988" r:id="rId16"/>
    <p:sldLayoutId id="2147483989" r:id="rId17"/>
  </p:sldLayoutIdLst>
  <p:txStyles>
    <p:titleStyle>
      <a:lvl1pPr algn="ctr" defTabSz="914400" rtl="0" eaLnBrk="1" latinLnBrk="1" hangingPunct="1">
        <a:lnSpc>
          <a:spcPct val="90000"/>
        </a:lnSpc>
        <a:spcBef>
          <a:spcPct val="0"/>
        </a:spcBef>
        <a:buNone/>
        <a:defRPr sz="3400" b="1" i="0" kern="1200" cap="all">
          <a:solidFill>
            <a:schemeClr val="tx1"/>
          </a:solidFill>
          <a:effectLst>
            <a:outerShdw blurRad="50800" dist="63500" dir="2700000" algn="tl" rotWithShape="0">
              <a:srgbClr val="000000">
                <a:alpha val="48000"/>
              </a:srgbClr>
            </a:outerShdw>
          </a:effectLst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effectLst>
            <a:outerShdw blurRad="50800" dist="38100" dir="2700000" algn="tl" rotWithShape="0">
              <a:srgbClr val="000000">
                <a:alpha val="48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fif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fif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3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7" Type="http://schemas.openxmlformats.org/officeDocument/2006/relationships/image" Target="../media/image54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30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280400" cy="3428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0677" y="0"/>
            <a:ext cx="4281323" cy="685800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3428999"/>
            <a:ext cx="4280400" cy="3429001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754195" y="1054358"/>
            <a:ext cx="4749282" cy="4749282"/>
          </a:xfrm>
          <a:prstGeom prst="ellipse">
            <a:avLst/>
          </a:prstGeom>
          <a:solidFill>
            <a:schemeClr val="tx1"/>
          </a:solidFill>
          <a:ln w="762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360000" y="2367170"/>
            <a:ext cx="3529322" cy="28777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6600" b="1" dirty="0" smtClean="0">
                <a:solidFill>
                  <a:schemeClr val="bg1"/>
                </a:solidFill>
                <a:latin typeface="Arial Black" panose="020B0A04020102020204" pitchFamily="34" charset="0"/>
              </a:rPr>
              <a:t>Project  </a:t>
            </a:r>
          </a:p>
          <a:p>
            <a:pPr algn="ctr"/>
            <a:r>
              <a:rPr lang="en-US" altLang="ko-KR" sz="11500" b="1" dirty="0" smtClean="0">
                <a:solidFill>
                  <a:schemeClr val="bg1"/>
                </a:solidFill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L</a:t>
            </a:r>
            <a:endParaRPr lang="ko-KR" altLang="en-US" sz="11500" b="1" dirty="0">
              <a:solidFill>
                <a:schemeClr val="bg1"/>
              </a:solidFill>
              <a:latin typeface="BIZ UDPMincho Medium" panose="02020500000000000000" pitchFamily="18" charset="-128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8503477" y="6211667"/>
            <a:ext cx="36885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 smtClean="0">
                <a:latin typeface="Californian FB" panose="0207040306080B030204" pitchFamily="18" charset="0"/>
              </a:rPr>
              <a:t>Planed  by  </a:t>
            </a:r>
            <a:r>
              <a:rPr lang="ko-KR" altLang="en-US" sz="3600" dirty="0" err="1" smtClean="0">
                <a:latin typeface="HY궁서B" pitchFamily="18" charset="-127"/>
                <a:ea typeface="HY궁서B" pitchFamily="18" charset="-127"/>
              </a:rPr>
              <a:t>이원형</a:t>
            </a:r>
            <a:endParaRPr lang="ko-KR" altLang="en-US" sz="3600" dirty="0">
              <a:latin typeface="HY궁서B" pitchFamily="18" charset="-127"/>
              <a:ea typeface="HY궁서B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31641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0" y="0"/>
            <a:ext cx="12191999" cy="6870318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71499" y="0"/>
            <a:ext cx="3609474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853337" y="526242"/>
            <a:ext cx="543780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남성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유저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호칭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단장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임시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설정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</a:p>
          <a:p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err="1" smtClean="0">
                <a:solidFill>
                  <a:schemeClr val="bg1"/>
                </a:solidFill>
              </a:rPr>
              <a:t>이세계</a:t>
            </a:r>
            <a:r>
              <a:rPr lang="en-US" altLang="ko-KR" dirty="0" smtClean="0">
                <a:solidFill>
                  <a:schemeClr val="bg1"/>
                </a:solidFill>
              </a:rPr>
              <a:t>(</a:t>
            </a:r>
            <a:r>
              <a:rPr lang="ko-KR" altLang="en-US" dirty="0" smtClean="0">
                <a:solidFill>
                  <a:schemeClr val="bg1"/>
                </a:solidFill>
              </a:rPr>
              <a:t>지구</a:t>
            </a:r>
            <a:r>
              <a:rPr lang="en-US" altLang="ko-KR" dirty="0" smtClean="0">
                <a:solidFill>
                  <a:schemeClr val="bg1"/>
                </a:solidFill>
              </a:rPr>
              <a:t>)</a:t>
            </a:r>
            <a:r>
              <a:rPr lang="ko-KR" altLang="en-US" dirty="0" smtClean="0">
                <a:solidFill>
                  <a:schemeClr val="bg1"/>
                </a:solidFill>
              </a:rPr>
              <a:t>에서 전이된 남성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차원의 틈을 목격한 후 </a:t>
            </a:r>
            <a:r>
              <a:rPr lang="en-US" altLang="ko-KR" dirty="0" smtClean="0">
                <a:solidFill>
                  <a:schemeClr val="bg1"/>
                </a:solidFill>
              </a:rPr>
              <a:t>L</a:t>
            </a:r>
            <a:r>
              <a:rPr lang="ko-KR" altLang="en-US" dirty="0" smtClean="0">
                <a:solidFill>
                  <a:schemeClr val="bg1"/>
                </a:solidFill>
              </a:rPr>
              <a:t>의 세계로 전이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전이된 후 메인 </a:t>
            </a:r>
            <a:r>
              <a:rPr lang="ko-KR" altLang="en-US" dirty="0" err="1" smtClean="0">
                <a:solidFill>
                  <a:schemeClr val="bg1"/>
                </a:solidFill>
              </a:rPr>
              <a:t>히로인에게</a:t>
            </a:r>
            <a:r>
              <a:rPr lang="ko-KR" altLang="en-US" dirty="0" smtClean="0">
                <a:solidFill>
                  <a:schemeClr val="bg1"/>
                </a:solidFill>
              </a:rPr>
              <a:t> 발견되어 보호됨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메인 </a:t>
            </a:r>
            <a:r>
              <a:rPr lang="ko-KR" altLang="en-US" dirty="0" err="1" smtClean="0">
                <a:solidFill>
                  <a:schemeClr val="bg1"/>
                </a:solidFill>
              </a:rPr>
              <a:t>히로인과의</a:t>
            </a:r>
            <a:r>
              <a:rPr lang="ko-KR" altLang="en-US" dirty="0" smtClean="0">
                <a:solidFill>
                  <a:schemeClr val="bg1"/>
                </a:solidFill>
              </a:rPr>
              <a:t> 이해관계 일치로 조사단을 꾸림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 smtClean="0">
                <a:solidFill>
                  <a:schemeClr val="bg1"/>
                </a:solidFill>
              </a:rPr>
              <a:t>-</a:t>
            </a:r>
            <a:r>
              <a:rPr lang="ko-KR" altLang="en-US" dirty="0" smtClean="0">
                <a:solidFill>
                  <a:schemeClr val="bg1"/>
                </a:solidFill>
              </a:rPr>
              <a:t>각 지역을 돌아다니며 원래 세계로 돌아갈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</a:rPr>
              <a:t>실마리인 세계의 진실을 찾기 위해 움직인다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endParaRPr lang="en-US" altLang="ko-KR" dirty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1146" y="298939"/>
            <a:ext cx="3900853" cy="5851280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2853337" y="6322479"/>
            <a:ext cx="2294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>
                <a:solidFill>
                  <a:srgbClr val="FF0000"/>
                </a:solidFill>
              </a:rPr>
              <a:t>※</a:t>
            </a:r>
            <a:r>
              <a:rPr lang="ko-KR" altLang="en-US" smtClean="0">
                <a:solidFill>
                  <a:srgbClr val="FF0000"/>
                </a:solidFill>
              </a:rPr>
              <a:t>임시 이미지입니다</a:t>
            </a:r>
            <a:r>
              <a:rPr lang="en-US" altLang="ko-KR" smtClean="0">
                <a:solidFill>
                  <a:srgbClr val="FF0000"/>
                </a:solidFill>
              </a:rPr>
              <a:t>.</a:t>
            </a:r>
            <a:endParaRPr lang="ko-KR" alt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902070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7" y="266677"/>
            <a:ext cx="4984880" cy="280741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9967" y="2637818"/>
            <a:ext cx="22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신앙계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세인크리드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44" y="266677"/>
            <a:ext cx="5023803" cy="280741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9806912" y="2637819"/>
            <a:ext cx="179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문명계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네바다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9967" y="3074096"/>
            <a:ext cx="4984880" cy="3466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크라테스에서</a:t>
            </a:r>
            <a:r>
              <a:rPr lang="ko-KR" altLang="en-US" dirty="0"/>
              <a:t> </a:t>
            </a:r>
            <a:r>
              <a:rPr lang="ko-KR" altLang="en-US" dirty="0" smtClean="0"/>
              <a:t>분열되어 다른 차원에 격리된 세계들 중 하나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크라테스의</a:t>
            </a:r>
            <a:r>
              <a:rPr lang="ko-KR" altLang="en-US" dirty="0" smtClean="0"/>
              <a:t> 주민들은 신이라는 존재를 믿지 않았지만 </a:t>
            </a:r>
            <a:r>
              <a:rPr lang="ko-KR" altLang="en-US" dirty="0" err="1" smtClean="0"/>
              <a:t>크라테스가</a:t>
            </a:r>
            <a:r>
              <a:rPr lang="ko-KR" altLang="en-US" dirty="0" smtClean="0"/>
              <a:t> 분열되는 초유의 사태를 목격한 후 정신적으로 쇠약해지기 시작한 이들은 자신의 정신을 유지하기 위해 신이라는 존재를 믿고 숭배하기 시작하였다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신을 믿기 시작한 후 여러 신이 생겼으나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한 사람 당 하나의 신만을 섬겨 </a:t>
            </a:r>
            <a:r>
              <a:rPr lang="ko-KR" altLang="en-US" dirty="0" err="1" smtClean="0"/>
              <a:t>종파끼리</a:t>
            </a:r>
            <a:endParaRPr lang="en-US" altLang="ko-KR" dirty="0"/>
          </a:p>
          <a:p>
            <a:pPr algn="ctr"/>
            <a:r>
              <a:rPr lang="ko-KR" altLang="en-US" dirty="0" smtClean="0"/>
              <a:t>내전이 발생하기도 하였다</a:t>
            </a:r>
            <a:r>
              <a:rPr lang="en-US" altLang="ko-KR" dirty="0" smtClean="0"/>
              <a:t>.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6725844" y="3074096"/>
            <a:ext cx="5023802" cy="3466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크라테스에서</a:t>
            </a:r>
            <a:r>
              <a:rPr lang="ko-KR" altLang="en-US" dirty="0"/>
              <a:t> 분열되어 다른 차원에 격리된 세계들 중 </a:t>
            </a:r>
            <a:r>
              <a:rPr lang="ko-KR" altLang="en-US" dirty="0" smtClean="0"/>
              <a:t>하나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이성과 지성을 중시하는 </a:t>
            </a:r>
            <a:r>
              <a:rPr lang="ko-KR" altLang="en-US" dirty="0" err="1" smtClean="0"/>
              <a:t>크라테스의</a:t>
            </a:r>
            <a:r>
              <a:rPr lang="ko-KR" altLang="en-US" dirty="0" smtClean="0"/>
              <a:t> 주민들의 정신을 그대로 이어받는 형태로 문명을 발전시켜 왔다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pPr algn="ctr"/>
            <a:r>
              <a:rPr lang="ko-KR" altLang="en-US" dirty="0" smtClean="0"/>
              <a:t>과학과 기술이 극도로 발전되었지만 자유를 중시하기에 개개인이 개성적이며 억제력을 사용하여 누군가를 통제하지는 않는다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 중대한 사항을 결정할 때마다 의회를 열어 의사를 통일한다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459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59966" y="3074096"/>
            <a:ext cx="5006395" cy="3466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크라테스에서</a:t>
            </a:r>
            <a:r>
              <a:rPr lang="ko-KR" altLang="en-US" dirty="0"/>
              <a:t> 분열되어 다른 차원에 격리된 세계들 중 </a:t>
            </a:r>
            <a:r>
              <a:rPr lang="ko-KR" altLang="en-US" dirty="0" smtClean="0"/>
              <a:t>하나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크라테스에서</a:t>
            </a:r>
            <a:r>
              <a:rPr lang="ko-KR" altLang="en-US" dirty="0"/>
              <a:t> </a:t>
            </a:r>
            <a:r>
              <a:rPr lang="ko-KR" altLang="en-US" dirty="0" smtClean="0"/>
              <a:t>가장 척박한 환경이었던 땅이 분리되어 마계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야미아크를</a:t>
            </a:r>
            <a:r>
              <a:rPr lang="ko-KR" altLang="en-US" dirty="0" smtClean="0"/>
              <a:t> 이루었다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주민들은 척박한 환경에서 살아남으며 진화하였고 힘을 중시하게 되었다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시간이 흘러 환경에 완벽히 적응한 후에 다시 문명을 구축하였지만 강자를 경외하고 따르는 문화는 변하지 않았다</a:t>
            </a:r>
            <a:r>
              <a:rPr lang="en-US" altLang="ko-KR" dirty="0" smtClean="0"/>
              <a:t>. 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725843" y="3074096"/>
            <a:ext cx="5002291" cy="3466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크라테스에서</a:t>
            </a:r>
            <a:r>
              <a:rPr lang="ko-KR" altLang="en-US" dirty="0"/>
              <a:t> 분열되어 다른 차원에 격리된 세계들 중 </a:t>
            </a:r>
            <a:r>
              <a:rPr lang="ko-KR" altLang="en-US" dirty="0" smtClean="0"/>
              <a:t>하나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크라테스에서</a:t>
            </a:r>
            <a:r>
              <a:rPr lang="ko-KR" altLang="en-US" dirty="0" smtClean="0"/>
              <a:t> 가장 풍요로운 환경이었던 땅이 분리되어 </a:t>
            </a:r>
            <a:r>
              <a:rPr lang="ko-KR" altLang="en-US" dirty="0" err="1" smtClean="0"/>
              <a:t>아인계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와이호밍을</a:t>
            </a:r>
            <a:r>
              <a:rPr lang="ko-KR" altLang="en-US" dirty="0" smtClean="0"/>
              <a:t> 이루었다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다종족이</a:t>
            </a:r>
            <a:r>
              <a:rPr lang="ko-KR" altLang="en-US" dirty="0" smtClean="0"/>
              <a:t> 공존했던 </a:t>
            </a:r>
            <a:r>
              <a:rPr lang="ko-KR" altLang="en-US" dirty="0" err="1" smtClean="0"/>
              <a:t>크라테스와</a:t>
            </a:r>
            <a:r>
              <a:rPr lang="ko-KR" altLang="en-US" dirty="0" smtClean="0"/>
              <a:t> 같이 </a:t>
            </a:r>
            <a:r>
              <a:rPr lang="ko-KR" altLang="en-US" dirty="0" err="1" smtClean="0"/>
              <a:t>다종족이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자연속에서</a:t>
            </a:r>
            <a:r>
              <a:rPr lang="ko-KR" altLang="en-US" dirty="0" smtClean="0"/>
              <a:t> 함께 공존하고 있다</a:t>
            </a:r>
            <a:r>
              <a:rPr lang="en-US" altLang="ko-KR" dirty="0" smtClean="0"/>
              <a:t>. </a:t>
            </a:r>
          </a:p>
          <a:p>
            <a:pPr algn="ctr"/>
            <a:r>
              <a:rPr lang="ko-KR" altLang="en-US" dirty="0" smtClean="0"/>
              <a:t>생명과 조화를 중시하여 동식물과 환경 또한 존중하고 공존하는 방향으로 진화하였다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7" y="258000"/>
            <a:ext cx="5006393" cy="2816096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9967" y="2704764"/>
            <a:ext cx="177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마계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야미아크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43" y="258000"/>
            <a:ext cx="5002291" cy="281609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634142" y="2704764"/>
            <a:ext cx="209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아인계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와이호밍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60988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5844" y="222291"/>
            <a:ext cx="5023802" cy="2825889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0617009" y="2678848"/>
            <a:ext cx="1132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>
                <a:solidFill>
                  <a:schemeClr val="bg1"/>
                </a:solidFill>
              </a:rPr>
              <a:t>크라테스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459967" y="3074096"/>
            <a:ext cx="4984880" cy="3466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크라테스가</a:t>
            </a:r>
            <a:r>
              <a:rPr lang="ko-KR" altLang="en-US" dirty="0" smtClean="0"/>
              <a:t> 분열되어 찢겨져 나온 세계들은 다른 차원에 격리된 후 남은 </a:t>
            </a:r>
            <a:r>
              <a:rPr lang="ko-KR" altLang="en-US" dirty="0" err="1" smtClean="0"/>
              <a:t>크라테스의</a:t>
            </a:r>
            <a:r>
              <a:rPr lang="ko-KR" altLang="en-US" dirty="0" smtClean="0"/>
              <a:t> 잔해</a:t>
            </a:r>
            <a:r>
              <a:rPr lang="en-US" altLang="ko-KR" dirty="0" smtClean="0"/>
              <a:t>.</a:t>
            </a:r>
          </a:p>
          <a:p>
            <a:pPr algn="ctr"/>
            <a:r>
              <a:rPr lang="ko-KR" altLang="en-US" dirty="0" smtClean="0"/>
              <a:t>산소는 희박해지고 땅은 독성을 지니게 되었다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동식물들은 점점 기괴한 형태로 진화하였고 남아있는 사람 역시 예외는 아니었다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많은 이들이 환경변화에 견디지 못 하고 목숨을 잃었으며 외형이 기괴하게 변하고 이성과 지성이 퇴화하였다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여전히 이성과 지성을 가지고 언어를 사용하여 소통할 수 있는 이들이 남아있지만 소수에 불과하다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1" name="직사각형 10"/>
          <p:cNvSpPr/>
          <p:nvPr/>
        </p:nvSpPr>
        <p:spPr>
          <a:xfrm>
            <a:off x="6725844" y="3074096"/>
            <a:ext cx="5023802" cy="3466404"/>
          </a:xfrm>
          <a:prstGeom prst="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태초의 세계 </a:t>
            </a:r>
            <a:r>
              <a:rPr lang="ko-KR" altLang="en-US" dirty="0" err="1" smtClean="0"/>
              <a:t>크라테스</a:t>
            </a:r>
            <a:r>
              <a:rPr lang="en-US" altLang="ko-KR" dirty="0" smtClean="0"/>
              <a:t>. </a:t>
            </a:r>
          </a:p>
          <a:p>
            <a:pPr algn="ctr"/>
            <a:r>
              <a:rPr lang="ko-KR" altLang="en-US" dirty="0" smtClean="0"/>
              <a:t>다양한 종이 각자의 차이를 인정하고 개성을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존중하며 함께 살았었던 세계</a:t>
            </a:r>
            <a:r>
              <a:rPr lang="en-US" altLang="ko-KR" dirty="0" smtClean="0"/>
              <a:t>. </a:t>
            </a:r>
          </a:p>
          <a:p>
            <a:pPr algn="ctr"/>
            <a:r>
              <a:rPr lang="ko-KR" altLang="en-US" dirty="0" smtClean="0"/>
              <a:t>땅과 하늘에 주인은 없으며 생명에 경의를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표하고 자유를 침해하지 않는 문화를 가지고 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하늘이 깨지고 차원의 틈에서 나온 존재에게 찢겨 분열되었다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967" y="915004"/>
            <a:ext cx="4984880" cy="2159092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459967" y="2678848"/>
            <a:ext cx="177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혼돈계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맥거핀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1239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1.</a:t>
            </a:r>
            <a:r>
              <a:rPr lang="ko-KR" altLang="en-US" dirty="0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 smtClean="0"/>
              <a:t> </a:t>
            </a:r>
            <a:r>
              <a:rPr lang="ko-KR" altLang="en-US" sz="13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특징</a:t>
            </a:r>
            <a:endParaRPr lang="ko-KR" altLang="en-US" sz="13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3243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63782" y="626226"/>
            <a:ext cx="372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장르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스토리 </a:t>
            </a:r>
            <a:r>
              <a:rPr lang="en-US" altLang="ko-KR" dirty="0" smtClean="0"/>
              <a:t>x </a:t>
            </a:r>
            <a:r>
              <a:rPr lang="ko-KR" altLang="en-US" dirty="0" err="1" smtClean="0"/>
              <a:t>수집형</a:t>
            </a:r>
            <a:r>
              <a:rPr lang="ko-KR" altLang="en-US" dirty="0" smtClean="0"/>
              <a:t> </a:t>
            </a:r>
            <a:r>
              <a:rPr lang="en-US" altLang="ko-KR" dirty="0" smtClean="0"/>
              <a:t>RPG</a:t>
            </a:r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1163782" y="2601884"/>
            <a:ext cx="77955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 smtClean="0"/>
              <a:t>자사의 게임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액션 </a:t>
            </a:r>
            <a:r>
              <a:rPr lang="en-US" altLang="ko-KR" dirty="0" smtClean="0"/>
              <a:t>RPG </a:t>
            </a:r>
            <a:r>
              <a:rPr lang="ko-KR" altLang="en-US" dirty="0" smtClean="0"/>
              <a:t>신도림 기반의 시스템을 기반으로 하여 </a:t>
            </a:r>
            <a:r>
              <a:rPr lang="ko-KR" altLang="en-US" dirty="0" err="1" smtClean="0"/>
              <a:t>액션성을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r>
              <a:rPr lang="en-US" altLang="ko-KR" dirty="0"/>
              <a:t> </a:t>
            </a:r>
            <a:r>
              <a:rPr lang="en-US" altLang="ko-KR" dirty="0" smtClean="0"/>
              <a:t>     </a:t>
            </a:r>
            <a:r>
              <a:rPr lang="ko-KR" altLang="en-US" dirty="0" smtClean="0"/>
              <a:t>가미하고 개발기간을 단축시킨다</a:t>
            </a:r>
            <a:r>
              <a:rPr lang="en-US" altLang="ko-KR" dirty="0" smtClean="0"/>
              <a:t>.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5316" y="0"/>
            <a:ext cx="2906684" cy="516619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163781" y="5920975"/>
            <a:ext cx="640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4. </a:t>
            </a:r>
            <a:r>
              <a:rPr lang="ko-KR" altLang="en-US" dirty="0" err="1" smtClean="0"/>
              <a:t>가로형</a:t>
            </a:r>
            <a:r>
              <a:rPr lang="ko-KR" altLang="en-US" dirty="0" smtClean="0"/>
              <a:t> 디스플레이와 조작방식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63782" y="1863929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&lt;</a:t>
            </a:r>
            <a:r>
              <a:rPr lang="ko-KR" altLang="en-US" sz="2400" dirty="0" smtClean="0"/>
              <a:t>특징</a:t>
            </a:r>
            <a:r>
              <a:rPr lang="en-US" altLang="ko-KR" sz="2400" dirty="0" smtClean="0"/>
              <a:t>&gt;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163782" y="3524505"/>
            <a:ext cx="68196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2. </a:t>
            </a:r>
            <a:r>
              <a:rPr lang="ko-KR" altLang="en-US" dirty="0" smtClean="0"/>
              <a:t>소</a:t>
            </a:r>
            <a:r>
              <a:rPr lang="ko-KR" altLang="en-US" dirty="0"/>
              <a:t>녀</a:t>
            </a:r>
            <a:r>
              <a:rPr lang="ko-KR" altLang="en-US" dirty="0" smtClean="0"/>
              <a:t> 체형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청소</a:t>
            </a:r>
            <a:r>
              <a:rPr lang="ko-KR" altLang="en-US" dirty="0"/>
              <a:t>년</a:t>
            </a:r>
            <a:r>
              <a:rPr lang="ko-KR" altLang="en-US" dirty="0" smtClean="0"/>
              <a:t> 체형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성인 체형으로 </a:t>
            </a:r>
            <a:r>
              <a:rPr lang="ko-KR" altLang="en-US" dirty="0"/>
              <a:t>한 캐릭터의 모델 바디를 </a:t>
            </a:r>
            <a:r>
              <a:rPr lang="ko-KR" altLang="en-US" dirty="0" smtClean="0"/>
              <a:t> 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3</a:t>
            </a:r>
            <a:r>
              <a:rPr lang="ko-KR" altLang="en-US" dirty="0"/>
              <a:t>개로 나눠 </a:t>
            </a:r>
            <a:r>
              <a:rPr lang="ko-KR" altLang="en-US" dirty="0" smtClean="0"/>
              <a:t>캐릭터의 외형을 변경할 수 있는 방식</a:t>
            </a:r>
            <a:endParaRPr lang="en-US" altLang="ko-KR" dirty="0" smtClean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75741" y="5166198"/>
            <a:ext cx="2916259" cy="169180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1163781" y="4445741"/>
            <a:ext cx="669174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3. </a:t>
            </a:r>
            <a:r>
              <a:rPr lang="ko-KR" altLang="en-US" dirty="0" smtClean="0"/>
              <a:t>캐릭터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아바타</a:t>
            </a:r>
            <a:r>
              <a:rPr lang="en-US" altLang="ko-KR" dirty="0" smtClean="0"/>
              <a:t>(</a:t>
            </a:r>
            <a:r>
              <a:rPr lang="ko-KR" altLang="en-US" dirty="0" smtClean="0"/>
              <a:t>체형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스킨</a:t>
            </a:r>
            <a:r>
              <a:rPr lang="en-US" altLang="ko-KR" dirty="0" smtClean="0"/>
              <a:t>(</a:t>
            </a:r>
            <a:r>
              <a:rPr lang="ko-KR" altLang="en-US" dirty="0" smtClean="0"/>
              <a:t>복장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전략 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무기</a:t>
            </a:r>
            <a:r>
              <a:rPr lang="en-US" altLang="ko-KR" dirty="0" smtClean="0"/>
              <a:t>,</a:t>
            </a:r>
            <a:r>
              <a:rPr lang="ko-KR" altLang="en-US" dirty="0"/>
              <a:t> </a:t>
            </a:r>
            <a:r>
              <a:rPr lang="ko-KR" altLang="en-US" dirty="0" err="1" smtClean="0"/>
              <a:t>도감용</a:t>
            </a:r>
            <a:r>
              <a:rPr lang="ko-KR" altLang="en-US" dirty="0" smtClean="0"/>
              <a:t>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아이템</a:t>
            </a:r>
            <a:r>
              <a:rPr lang="en-US" altLang="ko-KR" dirty="0" smtClean="0"/>
              <a:t> </a:t>
            </a:r>
            <a:r>
              <a:rPr lang="ko-KR" altLang="en-US" dirty="0" smtClean="0"/>
              <a:t>등</a:t>
            </a:r>
            <a:r>
              <a:rPr lang="en-US" altLang="ko-KR" dirty="0"/>
              <a:t> </a:t>
            </a:r>
            <a:r>
              <a:rPr lang="ko-KR" altLang="en-US" dirty="0" smtClean="0"/>
              <a:t>다양한 수집 요소를 가지고 </a:t>
            </a:r>
            <a:r>
              <a:rPr lang="ko-KR" altLang="en-US" dirty="0" err="1" smtClean="0"/>
              <a:t>타게임과</a:t>
            </a:r>
            <a:r>
              <a:rPr lang="ko-KR" altLang="en-US" dirty="0" smtClean="0"/>
              <a:t> 다르게 뽑기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(</a:t>
            </a:r>
            <a:r>
              <a:rPr lang="ko-KR" altLang="en-US" dirty="0" err="1" smtClean="0"/>
              <a:t>가챠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통한 수집이 아니라 </a:t>
            </a:r>
            <a:r>
              <a:rPr lang="ko-KR" altLang="en-US" dirty="0" err="1" smtClean="0"/>
              <a:t>정가판매와</a:t>
            </a:r>
            <a:r>
              <a:rPr lang="ko-KR" altLang="en-US" dirty="0" smtClean="0"/>
              <a:t> 게임 플레이를 통한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</a:t>
            </a:r>
            <a:r>
              <a:rPr lang="ko-KR" altLang="en-US" dirty="0" smtClean="0"/>
              <a:t>수집을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지향한다</a:t>
            </a:r>
            <a:r>
              <a:rPr lang="en-US" altLang="ko-KR" dirty="0" smtClean="0"/>
              <a:t>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163781" y="1060411"/>
            <a:ext cx="3722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플랫폼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모바일 </a:t>
            </a:r>
            <a:r>
              <a:rPr lang="en-US" altLang="ko-KR" dirty="0" smtClean="0"/>
              <a:t>(Android &amp; IOS)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444890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831672" y="738082"/>
            <a:ext cx="647922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r>
              <a:rPr lang="en-US" altLang="ko-KR" smtClean="0"/>
              <a:t>. </a:t>
            </a:r>
            <a:r>
              <a:rPr lang="ko-KR" altLang="en-US" smtClean="0"/>
              <a:t>하나의 거대한 스테이지를 세분화하여 저렙구간부터 시작    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</a:t>
            </a:r>
            <a:r>
              <a:rPr lang="ko-KR" altLang="en-US" smtClean="0"/>
              <a:t>하여 고렙구간까지 포괄하고 중간 결산점을 지날 때마다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</a:t>
            </a:r>
            <a:r>
              <a:rPr lang="ko-KR" altLang="en-US" smtClean="0"/>
              <a:t> 중단할지 다음으로 진행할지 선택하는 성장형 던전과 같은   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</a:t>
            </a:r>
            <a:r>
              <a:rPr lang="ko-KR" altLang="en-US" smtClean="0"/>
              <a:t>구조의 스테이지를 각 차원마다 몇개씩 두어서 성장 전략 </a:t>
            </a:r>
            <a:r>
              <a:rPr lang="en-US" altLang="ko-KR" smtClean="0"/>
              <a:t/>
            </a:r>
            <a:br>
              <a:rPr lang="en-US" altLang="ko-KR" smtClean="0"/>
            </a:br>
            <a:r>
              <a:rPr lang="en-US" altLang="ko-KR" smtClean="0"/>
              <a:t>    </a:t>
            </a:r>
            <a:r>
              <a:rPr lang="ko-KR" altLang="en-US" smtClean="0"/>
              <a:t>과 아이템 파밍에 대한 다양성을 늘리고 지루함을 탈피한다</a:t>
            </a:r>
            <a:r>
              <a:rPr lang="en-US" altLang="ko-KR" smtClean="0"/>
              <a:t>.</a:t>
            </a:r>
            <a:r>
              <a:rPr lang="ko-KR" altLang="en-US" smtClean="0"/>
              <a:t> </a:t>
            </a:r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88503" y="0"/>
            <a:ext cx="6246709" cy="6858000"/>
          </a:xfrm>
          <a:prstGeom prst="rect">
            <a:avLst/>
          </a:prstGeom>
        </p:spPr>
      </p:pic>
      <p:sp>
        <p:nvSpPr>
          <p:cNvPr id="25" name="모서리가 둥근 직사각형 24"/>
          <p:cNvSpPr/>
          <p:nvPr/>
        </p:nvSpPr>
        <p:spPr>
          <a:xfrm>
            <a:off x="1271847" y="3290837"/>
            <a:ext cx="1313411" cy="517140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chemeClr val="tx1"/>
                </a:solidFill>
              </a:rPr>
              <a:t>스테이지</a:t>
            </a:r>
            <a:r>
              <a:rPr lang="en-US" altLang="ko-KR" dirty="0" smtClean="0">
                <a:solidFill>
                  <a:schemeClr val="tx1"/>
                </a:solidFill>
              </a:rPr>
              <a:t>1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7" name="다이아몬드 26"/>
          <p:cNvSpPr/>
          <p:nvPr/>
        </p:nvSpPr>
        <p:spPr>
          <a:xfrm>
            <a:off x="3491345" y="3137927"/>
            <a:ext cx="1529542" cy="82296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cxnSp>
        <p:nvCxnSpPr>
          <p:cNvPr id="28" name="직선 화살표 연결선 27"/>
          <p:cNvCxnSpPr>
            <a:stCxn id="25" idx="3"/>
            <a:endCxn id="27" idx="1"/>
          </p:cNvCxnSpPr>
          <p:nvPr/>
        </p:nvCxnSpPr>
        <p:spPr>
          <a:xfrm>
            <a:off x="2585258" y="3549407"/>
            <a:ext cx="906087" cy="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5688828" y="3879800"/>
            <a:ext cx="1313411" cy="517140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chemeClr val="tx1"/>
                </a:solidFill>
              </a:rPr>
              <a:t>스테이지</a:t>
            </a:r>
            <a:r>
              <a:rPr lang="en-US" altLang="ko-KR">
                <a:solidFill>
                  <a:schemeClr val="tx1"/>
                </a:solidFill>
              </a:rPr>
              <a:t>2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2" name="직선 화살표 연결선 31"/>
          <p:cNvCxnSpPr>
            <a:stCxn id="27" idx="3"/>
            <a:endCxn id="31" idx="1"/>
          </p:cNvCxnSpPr>
          <p:nvPr/>
        </p:nvCxnSpPr>
        <p:spPr>
          <a:xfrm>
            <a:off x="5020887" y="3549407"/>
            <a:ext cx="667941" cy="58896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2691245" y="3352147"/>
            <a:ext cx="694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mtClean="0"/>
              <a:t>클리어</a:t>
            </a:r>
            <a:endParaRPr lang="ko-KR" altLang="en-US" sz="800" dirty="0"/>
          </a:p>
        </p:txBody>
      </p:sp>
      <p:sp>
        <p:nvSpPr>
          <p:cNvPr id="44" name="TextBox 43"/>
          <p:cNvSpPr txBox="1"/>
          <p:nvPr/>
        </p:nvSpPr>
        <p:spPr>
          <a:xfrm>
            <a:off x="2912263" y="5958018"/>
            <a:ext cx="2687706" cy="369332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mtClean="0"/>
              <a:t>&lt;</a:t>
            </a:r>
            <a:r>
              <a:rPr lang="ko-KR" altLang="en-US" smtClean="0"/>
              <a:t>스테이지 진행방식</a:t>
            </a:r>
            <a:r>
              <a:rPr lang="en-US" altLang="ko-KR" smtClean="0"/>
              <a:t>&gt;</a:t>
            </a:r>
          </a:p>
        </p:txBody>
      </p:sp>
      <p:sp>
        <p:nvSpPr>
          <p:cNvPr id="6" name="타원 5"/>
          <p:cNvSpPr/>
          <p:nvPr/>
        </p:nvSpPr>
        <p:spPr>
          <a:xfrm>
            <a:off x="5688827" y="2652092"/>
            <a:ext cx="1313411" cy="698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중단</a:t>
            </a:r>
            <a:endParaRPr lang="ko-KR" altLang="en-US"/>
          </a:p>
        </p:txBody>
      </p:sp>
      <p:cxnSp>
        <p:nvCxnSpPr>
          <p:cNvPr id="26" name="직선 화살표 연결선 25"/>
          <p:cNvCxnSpPr>
            <a:stCxn id="27" idx="3"/>
            <a:endCxn id="6" idx="2"/>
          </p:cNvCxnSpPr>
          <p:nvPr/>
        </p:nvCxnSpPr>
        <p:spPr>
          <a:xfrm flipV="1">
            <a:off x="5020887" y="3001462"/>
            <a:ext cx="667940" cy="547945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다이아몬드 45"/>
          <p:cNvSpPr/>
          <p:nvPr/>
        </p:nvSpPr>
        <p:spPr>
          <a:xfrm>
            <a:off x="3491345" y="4372367"/>
            <a:ext cx="1529542" cy="82296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/>
              <a:t>선택</a:t>
            </a:r>
            <a:endParaRPr lang="ko-KR" altLang="en-US" sz="1400" dirty="0"/>
          </a:p>
        </p:txBody>
      </p:sp>
      <p:cxnSp>
        <p:nvCxnSpPr>
          <p:cNvPr id="47" name="직선 화살표 연결선 46"/>
          <p:cNvCxnSpPr>
            <a:stCxn id="31" idx="1"/>
            <a:endCxn id="46" idx="3"/>
          </p:cNvCxnSpPr>
          <p:nvPr/>
        </p:nvCxnSpPr>
        <p:spPr>
          <a:xfrm flipH="1">
            <a:off x="5020887" y="4138370"/>
            <a:ext cx="667941" cy="645477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타원 47"/>
          <p:cNvSpPr/>
          <p:nvPr/>
        </p:nvSpPr>
        <p:spPr>
          <a:xfrm>
            <a:off x="1247001" y="4012524"/>
            <a:ext cx="1313411" cy="6987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중단</a:t>
            </a:r>
            <a:endParaRPr lang="ko-KR" altLang="en-US"/>
          </a:p>
        </p:txBody>
      </p:sp>
      <p:cxnSp>
        <p:nvCxnSpPr>
          <p:cNvPr id="49" name="직선 화살표 연결선 48"/>
          <p:cNvCxnSpPr>
            <a:stCxn id="46" idx="1"/>
            <a:endCxn id="48" idx="6"/>
          </p:cNvCxnSpPr>
          <p:nvPr/>
        </p:nvCxnSpPr>
        <p:spPr>
          <a:xfrm flipH="1" flipV="1">
            <a:off x="2560412" y="4361894"/>
            <a:ext cx="930933" cy="421953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모서리가 둥근 직사각형 49"/>
          <p:cNvSpPr/>
          <p:nvPr/>
        </p:nvSpPr>
        <p:spPr>
          <a:xfrm>
            <a:off x="1271847" y="5133217"/>
            <a:ext cx="1313411" cy="51714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>
                <a:solidFill>
                  <a:schemeClr val="tx1"/>
                </a:solidFill>
              </a:rPr>
              <a:t>스테이지</a:t>
            </a:r>
            <a:r>
              <a:rPr lang="en-US" altLang="ko-KR" smtClean="0">
                <a:solidFill>
                  <a:schemeClr val="tx1"/>
                </a:solidFill>
              </a:rPr>
              <a:t>3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51" name="직선 화살표 연결선 50"/>
          <p:cNvCxnSpPr>
            <a:stCxn id="46" idx="1"/>
            <a:endCxn id="50" idx="3"/>
          </p:cNvCxnSpPr>
          <p:nvPr/>
        </p:nvCxnSpPr>
        <p:spPr>
          <a:xfrm flipH="1">
            <a:off x="2585258" y="4783847"/>
            <a:ext cx="906087" cy="607940"/>
          </a:xfrm>
          <a:prstGeom prst="straightConnector1">
            <a:avLst/>
          </a:prstGeom>
          <a:ln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/>
          <p:cNvSpPr txBox="1"/>
          <p:nvPr/>
        </p:nvSpPr>
        <p:spPr>
          <a:xfrm>
            <a:off x="4864849" y="4254172"/>
            <a:ext cx="694112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smtClean="0"/>
              <a:t>클리어</a:t>
            </a:r>
            <a:endParaRPr lang="ko-KR" altLang="en-US" sz="800" dirty="0"/>
          </a:p>
        </p:txBody>
      </p:sp>
      <p:sp>
        <p:nvSpPr>
          <p:cNvPr id="30" name="직사각형 29"/>
          <p:cNvSpPr/>
          <p:nvPr/>
        </p:nvSpPr>
        <p:spPr>
          <a:xfrm>
            <a:off x="1155940" y="2510287"/>
            <a:ext cx="5932563" cy="3286664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1342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2.</a:t>
            </a:r>
            <a:r>
              <a:rPr lang="ko-KR" altLang="en-US" dirty="0" smtClean="0"/>
              <a:t>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 algn="ctr">
              <a:buNone/>
            </a:pPr>
            <a:r>
              <a:rPr lang="en-US" altLang="ko-KR" dirty="0" smtClean="0"/>
              <a:t> </a:t>
            </a:r>
            <a:r>
              <a:rPr lang="ko-KR" altLang="en-US" sz="13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플레이</a:t>
            </a:r>
            <a:endParaRPr lang="ko-KR" altLang="en-US" sz="13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98576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9238" y="655916"/>
            <a:ext cx="3599411" cy="20336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7612" y="655916"/>
            <a:ext cx="3615409" cy="2033667"/>
          </a:xfrm>
          <a:prstGeom prst="rect">
            <a:avLst/>
          </a:prstGeom>
        </p:spPr>
      </p:pic>
      <p:sp>
        <p:nvSpPr>
          <p:cNvPr id="11" name="모서리가 둥근 직사각형 10"/>
          <p:cNvSpPr/>
          <p:nvPr/>
        </p:nvSpPr>
        <p:spPr>
          <a:xfrm>
            <a:off x="8304414" y="2895513"/>
            <a:ext cx="969060" cy="5348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스토리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7335354" y="3686871"/>
            <a:ext cx="969060" cy="5348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/>
              <a:t>시나리오</a:t>
            </a:r>
            <a:endParaRPr lang="ko-KR" altLang="en-US" sz="1400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9411144" y="3686870"/>
            <a:ext cx="969060" cy="5348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캐릭터</a:t>
            </a:r>
            <a:endParaRPr lang="ko-KR" altLang="en-US" dirty="0"/>
          </a:p>
        </p:txBody>
      </p:sp>
      <p:cxnSp>
        <p:nvCxnSpPr>
          <p:cNvPr id="16" name="꺾인 연결선 15"/>
          <p:cNvCxnSpPr>
            <a:stCxn id="11" idx="2"/>
            <a:endCxn id="13" idx="0"/>
          </p:cNvCxnSpPr>
          <p:nvPr/>
        </p:nvCxnSpPr>
        <p:spPr>
          <a:xfrm rot="5400000">
            <a:off x="8176170" y="3074097"/>
            <a:ext cx="256488" cy="96906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꺾인 연결선 17"/>
          <p:cNvCxnSpPr>
            <a:stCxn id="11" idx="2"/>
            <a:endCxn id="14" idx="0"/>
          </p:cNvCxnSpPr>
          <p:nvPr/>
        </p:nvCxnSpPr>
        <p:spPr>
          <a:xfrm rot="16200000" flipH="1">
            <a:off x="9214066" y="3005261"/>
            <a:ext cx="256487" cy="1106730"/>
          </a:xfrm>
          <a:prstGeom prst="bentConnector3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673865" y="4669939"/>
            <a:ext cx="969060" cy="5348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메인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8049053" y="4669939"/>
            <a:ext cx="969060" cy="534870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서브</a:t>
            </a:r>
            <a:endParaRPr lang="ko-KR" altLang="en-US" dirty="0"/>
          </a:p>
        </p:txBody>
      </p:sp>
      <p:cxnSp>
        <p:nvCxnSpPr>
          <p:cNvPr id="21" name="꺾인 연결선 20"/>
          <p:cNvCxnSpPr>
            <a:stCxn id="13" idx="2"/>
            <a:endCxn id="19" idx="0"/>
          </p:cNvCxnSpPr>
          <p:nvPr/>
        </p:nvCxnSpPr>
        <p:spPr>
          <a:xfrm rot="5400000">
            <a:off x="7265041" y="4115096"/>
            <a:ext cx="448198" cy="66148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꺾인 연결선 23"/>
          <p:cNvCxnSpPr>
            <a:stCxn id="13" idx="2"/>
            <a:endCxn id="20" idx="0"/>
          </p:cNvCxnSpPr>
          <p:nvPr/>
        </p:nvCxnSpPr>
        <p:spPr>
          <a:xfrm rot="16200000" flipH="1">
            <a:off x="7952634" y="4088990"/>
            <a:ext cx="448198" cy="713699"/>
          </a:xfrm>
          <a:prstGeom prst="bentConnector3">
            <a:avLst>
              <a:gd name="adj1" fmla="val 50000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/>
          <p:cNvGrpSpPr/>
          <p:nvPr/>
        </p:nvGrpSpPr>
        <p:grpSpPr>
          <a:xfrm>
            <a:off x="2291280" y="2979042"/>
            <a:ext cx="1806169" cy="706346"/>
            <a:chOff x="1406414" y="3059038"/>
            <a:chExt cx="3546134" cy="1386801"/>
          </a:xfrm>
        </p:grpSpPr>
        <p:sp>
          <p:nvSpPr>
            <p:cNvPr id="10" name="모서리가 둥근 직사각형 9"/>
            <p:cNvSpPr/>
            <p:nvPr/>
          </p:nvSpPr>
          <p:spPr>
            <a:xfrm>
              <a:off x="2545236" y="3059038"/>
              <a:ext cx="1280160" cy="706581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dirty="0" smtClean="0"/>
                <a:t>스테이지</a:t>
              </a:r>
              <a:endParaRPr lang="ko-KR" altLang="en-US" sz="800" dirty="0"/>
            </a:p>
          </p:txBody>
        </p:sp>
        <p:sp>
          <p:nvSpPr>
            <p:cNvPr id="40" name="모서리가 둥근 직사각형 39"/>
            <p:cNvSpPr/>
            <p:nvPr/>
          </p:nvSpPr>
          <p:spPr>
            <a:xfrm>
              <a:off x="1406414" y="4002539"/>
              <a:ext cx="517402" cy="4433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41" name="모서리가 둥근 직사각형 40"/>
            <p:cNvSpPr/>
            <p:nvPr/>
          </p:nvSpPr>
          <p:spPr>
            <a:xfrm>
              <a:off x="2408476" y="4000090"/>
              <a:ext cx="517402" cy="4433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42" name="모서리가 둥근 직사각형 41"/>
            <p:cNvSpPr/>
            <p:nvPr/>
          </p:nvSpPr>
          <p:spPr>
            <a:xfrm>
              <a:off x="3421811" y="3996171"/>
              <a:ext cx="517402" cy="4433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43" name="모서리가 둥근 직사각형 42"/>
            <p:cNvSpPr/>
            <p:nvPr/>
          </p:nvSpPr>
          <p:spPr>
            <a:xfrm>
              <a:off x="4435146" y="3996171"/>
              <a:ext cx="517402" cy="443300"/>
            </a:xfrm>
            <a:prstGeom prst="round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cxnSp>
          <p:nvCxnSpPr>
            <p:cNvPr id="45" name="직선 화살표 연결선 44"/>
            <p:cNvCxnSpPr>
              <a:stCxn id="40" idx="3"/>
              <a:endCxn id="41" idx="1"/>
            </p:cNvCxnSpPr>
            <p:nvPr/>
          </p:nvCxnSpPr>
          <p:spPr>
            <a:xfrm flipV="1">
              <a:off x="1923816" y="4221740"/>
              <a:ext cx="484660" cy="2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화살표 연결선 45"/>
            <p:cNvCxnSpPr>
              <a:stCxn id="41" idx="3"/>
              <a:endCxn id="42" idx="1"/>
            </p:cNvCxnSpPr>
            <p:nvPr/>
          </p:nvCxnSpPr>
          <p:spPr>
            <a:xfrm flipV="1">
              <a:off x="2925878" y="4217821"/>
              <a:ext cx="495933" cy="3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>
              <a:stCxn id="42" idx="3"/>
              <a:endCxn id="43" idx="1"/>
            </p:cNvCxnSpPr>
            <p:nvPr/>
          </p:nvCxnSpPr>
          <p:spPr>
            <a:xfrm>
              <a:off x="3939213" y="4217821"/>
              <a:ext cx="495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TextBox 56"/>
          <p:cNvSpPr txBox="1"/>
          <p:nvPr/>
        </p:nvSpPr>
        <p:spPr>
          <a:xfrm>
            <a:off x="251281" y="5133378"/>
            <a:ext cx="5666640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>
                <a:solidFill>
                  <a:schemeClr val="tx1"/>
                </a:solidFill>
              </a:rPr>
              <a:t>여러 개의 스테이지로 하나의 챕터를 구성하고 하나의 스테이지를 여러 개의 小스테이지로 </a:t>
            </a:r>
            <a:r>
              <a:rPr lang="ko-KR" altLang="en-US" sz="1400" smtClean="0">
                <a:solidFill>
                  <a:schemeClr val="tx1"/>
                </a:solidFill>
              </a:rPr>
              <a:t>나누어 커다란 하나의 맵에서 저레벨부터 고레벨 구간까지의 사냥맵을 구성한다</a:t>
            </a:r>
            <a:r>
              <a:rPr lang="en-US" altLang="ko-KR" sz="140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smtClean="0">
                <a:solidFill>
                  <a:schemeClr val="tx1"/>
                </a:solidFill>
              </a:rPr>
              <a:t>차원 계열마다 적정레벨이 비슷한 챕터와 스테이지를 두고 드랍 아이템과 몬스터</a:t>
            </a:r>
            <a:r>
              <a:rPr lang="en-US" altLang="ko-KR" sz="1400" smtClean="0">
                <a:solidFill>
                  <a:schemeClr val="tx1"/>
                </a:solidFill>
              </a:rPr>
              <a:t>, </a:t>
            </a:r>
            <a:r>
              <a:rPr lang="ko-KR" altLang="en-US" sz="1400" smtClean="0">
                <a:solidFill>
                  <a:schemeClr val="tx1"/>
                </a:solidFill>
              </a:rPr>
              <a:t>전투방식을 달리하여 육성 </a:t>
            </a:r>
            <a:r>
              <a:rPr lang="ko-KR" altLang="en-US" sz="1400" dirty="0" smtClean="0">
                <a:solidFill>
                  <a:schemeClr val="tx1"/>
                </a:solidFill>
              </a:rPr>
              <a:t>매니지먼트의 재미를 주고 반복 사냥에 </a:t>
            </a:r>
            <a:r>
              <a:rPr lang="ko-KR" altLang="en-US" sz="1400" smtClean="0">
                <a:solidFill>
                  <a:schemeClr val="tx1"/>
                </a:solidFill>
              </a:rPr>
              <a:t>대한 지루함을 해소시키는 구성을 이룬다</a:t>
            </a:r>
            <a:r>
              <a:rPr lang="en-US" altLang="ko-KR" sz="1400" smtClean="0">
                <a:solidFill>
                  <a:schemeClr val="tx1"/>
                </a:solidFill>
              </a:rPr>
              <a:t>.</a:t>
            </a:r>
            <a:endParaRPr lang="en-US" altLang="ko-KR" sz="1400" dirty="0" smtClean="0">
              <a:solidFill>
                <a:schemeClr val="tx1"/>
              </a:solidFill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6318856" y="5286221"/>
            <a:ext cx="5666640" cy="13849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스테이지와 스토리를 분리하여 유저의 플레이 방식에 따라 선택할 수 있는 구조로 설계</a:t>
            </a:r>
            <a:r>
              <a:rPr lang="en-US" altLang="ko-KR" sz="1400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/>
              <a:t>스토리의 경우 난이도가 높은 </a:t>
            </a:r>
            <a:r>
              <a:rPr lang="ko-KR" altLang="en-US" sz="1400" dirty="0" err="1" smtClean="0"/>
              <a:t>일발성</a:t>
            </a:r>
            <a:r>
              <a:rPr lang="ko-KR" altLang="en-US" sz="1400" dirty="0" smtClean="0"/>
              <a:t> 스테이지를 일부 배치하고 메인 스테이지에서의 성장을 통해 스토리를 진행할 수 있도록 유도하는 방식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/>
          </a:p>
        </p:txBody>
      </p:sp>
      <p:sp>
        <p:nvSpPr>
          <p:cNvPr id="62" name="직사각형 61"/>
          <p:cNvSpPr/>
          <p:nvPr/>
        </p:nvSpPr>
        <p:spPr>
          <a:xfrm>
            <a:off x="0" y="98462"/>
            <a:ext cx="2855168" cy="3759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스테이지와 스토리 분리</a:t>
            </a:r>
            <a:endParaRPr lang="ko-KR" altLang="en-US" dirty="0"/>
          </a:p>
        </p:txBody>
      </p:sp>
      <p:grpSp>
        <p:nvGrpSpPr>
          <p:cNvPr id="29" name="그룹 28"/>
          <p:cNvGrpSpPr/>
          <p:nvPr/>
        </p:nvGrpSpPr>
        <p:grpSpPr>
          <a:xfrm>
            <a:off x="2088558" y="4022176"/>
            <a:ext cx="2156359" cy="881527"/>
            <a:chOff x="1036143" y="3059038"/>
            <a:chExt cx="4233680" cy="1730742"/>
          </a:xfrm>
        </p:grpSpPr>
        <p:sp>
          <p:nvSpPr>
            <p:cNvPr id="30" name="모서리가 둥근 직사각형 29"/>
            <p:cNvSpPr/>
            <p:nvPr/>
          </p:nvSpPr>
          <p:spPr>
            <a:xfrm>
              <a:off x="2545236" y="3059038"/>
              <a:ext cx="1280160" cy="706581"/>
            </a:xfrm>
            <a:prstGeom prst="round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smtClean="0"/>
                <a:t>챕터</a:t>
              </a:r>
              <a:endParaRPr lang="ko-KR" altLang="en-US" sz="800" dirty="0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1406414" y="4002539"/>
              <a:ext cx="517402" cy="4433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1</a:t>
              </a:r>
              <a:endParaRPr lang="ko-KR" altLang="en-US" dirty="0"/>
            </a:p>
          </p:txBody>
        </p:sp>
        <p:sp>
          <p:nvSpPr>
            <p:cNvPr id="32" name="모서리가 둥근 직사각형 31"/>
            <p:cNvSpPr/>
            <p:nvPr/>
          </p:nvSpPr>
          <p:spPr>
            <a:xfrm>
              <a:off x="2408476" y="4000090"/>
              <a:ext cx="517402" cy="4433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2</a:t>
              </a:r>
              <a:endParaRPr lang="ko-KR" altLang="en-US" dirty="0"/>
            </a:p>
          </p:txBody>
        </p:sp>
        <p:sp>
          <p:nvSpPr>
            <p:cNvPr id="33" name="모서리가 둥근 직사각형 32"/>
            <p:cNvSpPr/>
            <p:nvPr/>
          </p:nvSpPr>
          <p:spPr>
            <a:xfrm>
              <a:off x="3421811" y="3996171"/>
              <a:ext cx="517402" cy="4433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3</a:t>
              </a:r>
              <a:endParaRPr lang="ko-KR" altLang="en-US" dirty="0"/>
            </a:p>
          </p:txBody>
        </p:sp>
        <p:sp>
          <p:nvSpPr>
            <p:cNvPr id="34" name="모서리가 둥근 직사각형 33"/>
            <p:cNvSpPr/>
            <p:nvPr/>
          </p:nvSpPr>
          <p:spPr>
            <a:xfrm>
              <a:off x="4435146" y="3996171"/>
              <a:ext cx="517402" cy="443300"/>
            </a:xfrm>
            <a:prstGeom prst="round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4</a:t>
              </a:r>
              <a:endParaRPr lang="ko-KR" altLang="en-US" dirty="0"/>
            </a:p>
          </p:txBody>
        </p:sp>
        <p:cxnSp>
          <p:nvCxnSpPr>
            <p:cNvPr id="35" name="직선 화살표 연결선 34"/>
            <p:cNvCxnSpPr>
              <a:stCxn id="31" idx="3"/>
              <a:endCxn id="32" idx="1"/>
            </p:cNvCxnSpPr>
            <p:nvPr/>
          </p:nvCxnSpPr>
          <p:spPr>
            <a:xfrm flipV="1">
              <a:off x="1923816" y="4221740"/>
              <a:ext cx="484660" cy="24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직선 화살표 연결선 35"/>
            <p:cNvCxnSpPr>
              <a:stCxn id="32" idx="3"/>
              <a:endCxn id="33" idx="1"/>
            </p:cNvCxnSpPr>
            <p:nvPr/>
          </p:nvCxnSpPr>
          <p:spPr>
            <a:xfrm flipV="1">
              <a:off x="2925878" y="4217821"/>
              <a:ext cx="495933" cy="391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/>
            <p:cNvCxnSpPr>
              <a:stCxn id="33" idx="3"/>
              <a:endCxn id="34" idx="1"/>
            </p:cNvCxnSpPr>
            <p:nvPr/>
          </p:nvCxnSpPr>
          <p:spPr>
            <a:xfrm>
              <a:off x="3939213" y="4217821"/>
              <a:ext cx="49593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TextBox 37"/>
            <p:cNvSpPr txBox="1"/>
            <p:nvPr/>
          </p:nvSpPr>
          <p:spPr>
            <a:xfrm>
              <a:off x="1036143" y="4454523"/>
              <a:ext cx="1217748" cy="332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smtClean="0"/>
                <a:t>적정 레벨</a:t>
              </a:r>
              <a:r>
                <a:rPr lang="en-US" altLang="ko-KR" sz="500" smtClean="0"/>
                <a:t>: </a:t>
              </a:r>
              <a:r>
                <a:rPr lang="en-US" altLang="ko-KR" sz="500" dirty="0"/>
                <a:t>5</a:t>
              </a:r>
              <a:endParaRPr lang="en-US" altLang="ko-KR" sz="500" smtClean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2038206" y="4457431"/>
              <a:ext cx="1217748" cy="332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smtClean="0"/>
                <a:t>적정 레벨 </a:t>
              </a:r>
              <a:r>
                <a:rPr lang="en-US" altLang="ko-KR" sz="500" smtClean="0"/>
                <a:t>: 10</a:t>
              </a:r>
              <a:endParaRPr lang="ko-KR" altLang="en-US" sz="500" dirty="0"/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3040268" y="4457431"/>
              <a:ext cx="1217748" cy="332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smtClean="0"/>
                <a:t>적정 레벨 </a:t>
              </a:r>
              <a:r>
                <a:rPr lang="en-US" altLang="ko-KR" sz="500" smtClean="0"/>
                <a:t>: 15</a:t>
              </a:r>
              <a:endParaRPr lang="ko-KR" altLang="en-US" sz="500" dirty="0"/>
            </a:p>
          </p:txBody>
        </p:sp>
        <p:sp>
          <p:nvSpPr>
            <p:cNvPr id="48" name="TextBox 47"/>
            <p:cNvSpPr txBox="1"/>
            <p:nvPr/>
          </p:nvSpPr>
          <p:spPr>
            <a:xfrm>
              <a:off x="4052075" y="4457431"/>
              <a:ext cx="1217748" cy="3323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500" dirty="0" smtClean="0"/>
                <a:t>적정 레벨 </a:t>
              </a:r>
              <a:r>
                <a:rPr lang="en-US" altLang="ko-KR" sz="500" smtClean="0"/>
                <a:t>: 20</a:t>
              </a:r>
              <a:endParaRPr lang="ko-KR" altLang="en-US" sz="500" dirty="0"/>
            </a:p>
          </p:txBody>
        </p:sp>
      </p:grpSp>
      <p:sp>
        <p:nvSpPr>
          <p:cNvPr id="3" name="TextBox 2"/>
          <p:cNvSpPr txBox="1"/>
          <p:nvPr/>
        </p:nvSpPr>
        <p:spPr>
          <a:xfrm>
            <a:off x="1090773" y="4493446"/>
            <a:ext cx="112811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&lt;</a:t>
            </a:r>
            <a:r>
              <a:rPr lang="ko-KR" altLang="en-US" sz="1200" smtClean="0"/>
              <a:t>스테이지</a:t>
            </a:r>
            <a:r>
              <a:rPr lang="en-US" altLang="ko-KR" sz="1200" smtClean="0"/>
              <a:t>&gt;</a:t>
            </a:r>
            <a:endParaRPr lang="ko-KR" altLang="en-US" sz="1200"/>
          </a:p>
        </p:txBody>
      </p:sp>
      <p:sp>
        <p:nvSpPr>
          <p:cNvPr id="69" name="TextBox 68"/>
          <p:cNvSpPr txBox="1"/>
          <p:nvPr/>
        </p:nvSpPr>
        <p:spPr>
          <a:xfrm>
            <a:off x="1042048" y="3453015"/>
            <a:ext cx="12168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smtClean="0"/>
              <a:t>&lt;</a:t>
            </a:r>
            <a:r>
              <a:rPr lang="ko-KR" altLang="en-US" sz="1200" smtClean="0"/>
              <a:t>小스테이지</a:t>
            </a:r>
            <a:r>
              <a:rPr lang="en-US" altLang="ko-KR" sz="1200" smtClean="0"/>
              <a:t>&gt;</a:t>
            </a:r>
            <a:endParaRPr lang="ko-KR" altLang="en-US" sz="1200"/>
          </a:p>
        </p:txBody>
      </p:sp>
    </p:spTree>
    <p:extLst>
      <p:ext uri="{BB962C8B-B14F-4D97-AF65-F5344CB8AC3E}">
        <p14:creationId xmlns:p14="http://schemas.microsoft.com/office/powerpoint/2010/main" val="43695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5881" y="63336"/>
            <a:ext cx="3172240" cy="179327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865725" y="1283062"/>
            <a:ext cx="1280160" cy="706581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스테이지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865725" y="4621676"/>
            <a:ext cx="1280160" cy="706581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스토리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0" y="3387012"/>
            <a:ext cx="121920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5697" y="1843548"/>
            <a:ext cx="2438389" cy="148109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6416" y="4255236"/>
            <a:ext cx="2957358" cy="1658233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2825881" y="889000"/>
            <a:ext cx="3172240" cy="967610"/>
          </a:xfrm>
          <a:prstGeom prst="rect">
            <a:avLst/>
          </a:prstGeom>
          <a:solidFill>
            <a:srgbClr val="0070C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825881" y="63336"/>
            <a:ext cx="3172240" cy="825664"/>
          </a:xfrm>
          <a:prstGeom prst="rect">
            <a:avLst/>
          </a:prstGeom>
          <a:solidFill>
            <a:srgbClr val="FF0000">
              <a:alpha val="3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146078" y="1636352"/>
            <a:ext cx="531845" cy="181729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500" dirty="0" smtClean="0"/>
              <a:t>아군 진영</a:t>
            </a:r>
            <a:endParaRPr lang="ko-KR" altLang="en-US" sz="5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08968" y="82682"/>
            <a:ext cx="531845" cy="181729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600" dirty="0" smtClean="0"/>
              <a:t>적 진영</a:t>
            </a:r>
            <a:endParaRPr lang="ko-KR" altLang="en-US" sz="600" dirty="0"/>
          </a:p>
        </p:txBody>
      </p:sp>
      <p:sp>
        <p:nvSpPr>
          <p:cNvPr id="17" name="TextBox 16"/>
          <p:cNvSpPr txBox="1"/>
          <p:nvPr/>
        </p:nvSpPr>
        <p:spPr>
          <a:xfrm>
            <a:off x="6603317" y="358714"/>
            <a:ext cx="5311875" cy="160043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스테이지를 시작하면 아군 진영에 자신의 캐릭터가 배치되고 적 진영 쪽으로 이동하면서 적을 섬멸하는 플레이 구조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각 스테이지에 가치가 낮은 아이템부터 높은 아이템까지 차등적인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확률구조를</a:t>
            </a:r>
            <a:r>
              <a:rPr lang="ko-KR" altLang="en-US" sz="1400" dirty="0" smtClean="0">
                <a:solidFill>
                  <a:schemeClr val="tx1"/>
                </a:solidFill>
              </a:rPr>
              <a:t> 가지고 적을 처치할 때마다 </a:t>
            </a:r>
            <a:r>
              <a:rPr lang="ko-KR" altLang="en-US" sz="1400" smtClean="0">
                <a:solidFill>
                  <a:schemeClr val="tx1"/>
                </a:solidFill>
              </a:rPr>
              <a:t>확률이 적용되어 아이템을 드랍하고 </a:t>
            </a:r>
            <a:r>
              <a:rPr lang="ko-KR" altLang="en-US" sz="1400" dirty="0" smtClean="0">
                <a:solidFill>
                  <a:schemeClr val="tx1"/>
                </a:solidFill>
              </a:rPr>
              <a:t>스테이지 </a:t>
            </a:r>
            <a:r>
              <a:rPr lang="ko-KR" altLang="en-US" sz="1400" err="1" smtClean="0">
                <a:solidFill>
                  <a:schemeClr val="tx1"/>
                </a:solidFill>
              </a:rPr>
              <a:t>클리어</a:t>
            </a:r>
            <a:r>
              <a:rPr lang="ko-KR" altLang="en-US" sz="1400" smtClean="0">
                <a:solidFill>
                  <a:schemeClr val="tx1"/>
                </a:solidFill>
              </a:rPr>
              <a:t> 시 드랍한 모든 아이템과 </a:t>
            </a:r>
            <a:r>
              <a:rPr lang="ko-KR" altLang="en-US" sz="1400" dirty="0" smtClean="0">
                <a:solidFill>
                  <a:schemeClr val="tx1"/>
                </a:solidFill>
              </a:rPr>
              <a:t>재화를 획득하는 방식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03317" y="2416630"/>
            <a:ext cx="653143" cy="37322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적 처치</a:t>
            </a:r>
            <a:endParaRPr lang="ko-KR" altLang="en-US" sz="10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7873805" y="2416630"/>
            <a:ext cx="653143" cy="37322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아이템 </a:t>
            </a:r>
            <a:r>
              <a:rPr lang="ko-KR" altLang="en-US" sz="1000" dirty="0" err="1" smtClean="0"/>
              <a:t>드랍</a:t>
            </a:r>
            <a:endParaRPr lang="ko-KR" altLang="en-US" sz="10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9144293" y="2416630"/>
            <a:ext cx="653143" cy="37322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서버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데이터</a:t>
            </a:r>
            <a:endParaRPr lang="ko-KR" altLang="en-US" sz="1000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10277508" y="2094585"/>
            <a:ext cx="653143" cy="37322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스테이지 </a:t>
            </a:r>
            <a:r>
              <a:rPr lang="ko-KR" altLang="en-US" sz="800" dirty="0" err="1" smtClean="0"/>
              <a:t>클리어</a:t>
            </a:r>
            <a:endParaRPr lang="ko-KR" altLang="en-US" sz="800" dirty="0"/>
          </a:p>
        </p:txBody>
      </p:sp>
      <p:cxnSp>
        <p:nvCxnSpPr>
          <p:cNvPr id="23" name="직선 화살표 연결선 22"/>
          <p:cNvCxnSpPr>
            <a:stCxn id="18" idx="3"/>
            <a:endCxn id="19" idx="1"/>
          </p:cNvCxnSpPr>
          <p:nvPr/>
        </p:nvCxnSpPr>
        <p:spPr>
          <a:xfrm>
            <a:off x="7256460" y="2603242"/>
            <a:ext cx="6173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7256460" y="2403187"/>
            <a:ext cx="640526" cy="20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/>
                </a:solidFill>
              </a:rPr>
              <a:t>확률 적용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8627751" y="2403186"/>
            <a:ext cx="414801" cy="20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/>
                </a:solidFill>
              </a:rPr>
              <a:t>저장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cxnSp>
        <p:nvCxnSpPr>
          <p:cNvPr id="27" name="직선 화살표 연결선 26"/>
          <p:cNvCxnSpPr>
            <a:stCxn id="19" idx="3"/>
            <a:endCxn id="20" idx="1"/>
          </p:cNvCxnSpPr>
          <p:nvPr/>
        </p:nvCxnSpPr>
        <p:spPr>
          <a:xfrm>
            <a:off x="8526948" y="2603242"/>
            <a:ext cx="617345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10282012" y="2724639"/>
            <a:ext cx="653143" cy="373224"/>
          </a:xfrm>
          <a:prstGeom prst="round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smtClean="0"/>
              <a:t>스테이지 실패</a:t>
            </a:r>
            <a:endParaRPr lang="ko-KR" altLang="en-US" sz="800" dirty="0"/>
          </a:p>
        </p:txBody>
      </p:sp>
      <p:sp>
        <p:nvSpPr>
          <p:cNvPr id="31" name="직사각형 30"/>
          <p:cNvSpPr/>
          <p:nvPr/>
        </p:nvSpPr>
        <p:spPr>
          <a:xfrm>
            <a:off x="10930651" y="2094585"/>
            <a:ext cx="1145566" cy="373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dirty="0" err="1" smtClean="0">
                <a:solidFill>
                  <a:schemeClr val="tx1"/>
                </a:solidFill>
              </a:rPr>
              <a:t>드랍한</a:t>
            </a:r>
            <a:r>
              <a:rPr lang="ko-KR" altLang="en-US" sz="800" dirty="0" smtClean="0">
                <a:solidFill>
                  <a:schemeClr val="tx1"/>
                </a:solidFill>
              </a:rPr>
              <a:t> </a:t>
            </a:r>
            <a:r>
              <a:rPr lang="ko-KR" altLang="en-US" sz="800" smtClean="0">
                <a:solidFill>
                  <a:schemeClr val="tx1"/>
                </a:solidFill>
              </a:rPr>
              <a:t>모든 아이템 </a:t>
            </a:r>
            <a:r>
              <a:rPr lang="en-US" altLang="ko-KR" sz="800" smtClean="0">
                <a:solidFill>
                  <a:schemeClr val="tx1"/>
                </a:solidFill>
              </a:rPr>
              <a:t>+ </a:t>
            </a:r>
            <a:r>
              <a:rPr lang="ko-KR" altLang="en-US" sz="800" smtClean="0">
                <a:solidFill>
                  <a:schemeClr val="tx1"/>
                </a:solidFill>
              </a:rPr>
              <a:t>클리어 보상 획득</a:t>
            </a:r>
            <a:endParaRPr lang="ko-KR" altLang="en-US" sz="800" dirty="0">
              <a:solidFill>
                <a:schemeClr val="tx1"/>
              </a:solidFill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0942386" y="2724639"/>
            <a:ext cx="1133831" cy="3732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700" dirty="0" err="1" smtClean="0">
                <a:solidFill>
                  <a:schemeClr val="tx1"/>
                </a:solidFill>
              </a:rPr>
              <a:t>드랍한</a:t>
            </a:r>
            <a:r>
              <a:rPr lang="ko-KR" altLang="en-US" sz="700" dirty="0" smtClean="0">
                <a:solidFill>
                  <a:schemeClr val="tx1"/>
                </a:solidFill>
              </a:rPr>
              <a:t> 아이템 중 </a:t>
            </a:r>
            <a:endParaRPr lang="en-US" altLang="ko-KR" sz="7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확률에 따라 일부 획득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cxnSp>
        <p:nvCxnSpPr>
          <p:cNvPr id="34" name="꺾인 연결선 33"/>
          <p:cNvCxnSpPr>
            <a:stCxn id="20" idx="3"/>
            <a:endCxn id="21" idx="1"/>
          </p:cNvCxnSpPr>
          <p:nvPr/>
        </p:nvCxnSpPr>
        <p:spPr>
          <a:xfrm flipV="1">
            <a:off x="9797436" y="2281197"/>
            <a:ext cx="480072" cy="322045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>
            <a:stCxn id="20" idx="3"/>
            <a:endCxn id="30" idx="1"/>
          </p:cNvCxnSpPr>
          <p:nvPr/>
        </p:nvCxnSpPr>
        <p:spPr>
          <a:xfrm>
            <a:off x="9797436" y="2603242"/>
            <a:ext cx="484576" cy="308009"/>
          </a:xfrm>
          <a:prstGeom prst="bentConnector3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0" y="98462"/>
            <a:ext cx="2220686" cy="3759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보상 지급 방식</a:t>
            </a:r>
            <a:endParaRPr lang="ko-KR" altLang="en-US" dirty="0"/>
          </a:p>
        </p:txBody>
      </p:sp>
      <p:sp>
        <p:nvSpPr>
          <p:cNvPr id="39" name="TextBox 38"/>
          <p:cNvSpPr txBox="1"/>
          <p:nvPr/>
        </p:nvSpPr>
        <p:spPr>
          <a:xfrm>
            <a:off x="6603316" y="4078504"/>
            <a:ext cx="5311875" cy="156966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확률적으로 획득하는 것이 아닌 미리 설정해놓은 아이템을 </a:t>
            </a:r>
            <a:r>
              <a:rPr lang="en-US" altLang="ko-KR" sz="1400" dirty="0" smtClean="0">
                <a:solidFill>
                  <a:schemeClr val="tx1"/>
                </a:solidFill>
              </a:rPr>
              <a:t>100%</a:t>
            </a:r>
            <a:r>
              <a:rPr lang="ko-KR" altLang="en-US" sz="1400" dirty="0" smtClean="0">
                <a:solidFill>
                  <a:schemeClr val="tx1"/>
                </a:solidFill>
              </a:rPr>
              <a:t>확률로 지급하는 방식으로 스토리에 대한 보상을 지급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4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smtClean="0">
                <a:solidFill>
                  <a:schemeClr val="tx1"/>
                </a:solidFill>
              </a:rPr>
              <a:t>스토리만 진행되는 곳에서는 상대적으로 낮은 가치의 보상을 지급하고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일발성</a:t>
            </a:r>
            <a:r>
              <a:rPr lang="ko-KR" altLang="en-US" sz="1400" dirty="0" smtClean="0">
                <a:solidFill>
                  <a:schemeClr val="tx1"/>
                </a:solidFill>
              </a:rPr>
              <a:t> </a:t>
            </a:r>
            <a:r>
              <a:rPr lang="ko-KR" altLang="en-US" sz="1400" dirty="0" err="1" smtClean="0">
                <a:solidFill>
                  <a:schemeClr val="tx1"/>
                </a:solidFill>
              </a:rPr>
              <a:t>고난이도의</a:t>
            </a:r>
            <a:r>
              <a:rPr lang="ko-KR" altLang="en-US" sz="1400" dirty="0" smtClean="0">
                <a:solidFill>
                  <a:schemeClr val="tx1"/>
                </a:solidFill>
              </a:rPr>
              <a:t> 스테이지가 배치된 스토리에서는 높은 가치의 아이템과 재화를 일회성으로 </a:t>
            </a:r>
            <a:r>
              <a:rPr lang="ko-KR" altLang="en-US" sz="1400" smtClean="0">
                <a:solidFill>
                  <a:schemeClr val="tx1"/>
                </a:solidFill>
              </a:rPr>
              <a:t>지급</a:t>
            </a:r>
            <a:r>
              <a:rPr lang="en-US" altLang="ko-KR" sz="1400" smtClean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smtClean="0">
                <a:solidFill>
                  <a:srgbClr val="FF0000"/>
                </a:solidFill>
              </a:rPr>
              <a:t>      ※</a:t>
            </a:r>
            <a:r>
              <a:rPr lang="ko-KR" altLang="en-US" sz="1100" smtClean="0">
                <a:solidFill>
                  <a:srgbClr val="FF0000"/>
                </a:solidFill>
              </a:rPr>
              <a:t>스토리의 일발성 스테이지에서는 적이 아이템을 드랍하지 않습니다</a:t>
            </a:r>
            <a:r>
              <a:rPr lang="en-US" altLang="ko-KR" sz="1100" smtClean="0">
                <a:solidFill>
                  <a:srgbClr val="FF0000"/>
                </a:solidFill>
              </a:rPr>
              <a:t>.</a:t>
            </a:r>
            <a:endParaRPr lang="en-US" altLang="ko-KR" sz="1100" dirty="0" smtClean="0">
              <a:solidFill>
                <a:srgbClr val="FF0000"/>
              </a:solidFill>
            </a:endParaRPr>
          </a:p>
        </p:txBody>
      </p:sp>
      <p:sp>
        <p:nvSpPr>
          <p:cNvPr id="40" name="모서리가 둥근 직사각형 39"/>
          <p:cNvSpPr/>
          <p:nvPr/>
        </p:nvSpPr>
        <p:spPr>
          <a:xfrm>
            <a:off x="7617366" y="5743728"/>
            <a:ext cx="653143" cy="373224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스토리</a:t>
            </a:r>
            <a:endParaRPr lang="ko-KR" altLang="en-US" sz="1000" dirty="0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8830047" y="5743728"/>
            <a:ext cx="653143" cy="373224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낮은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보상</a:t>
            </a:r>
            <a:endParaRPr lang="ko-KR" altLang="en-US" sz="1000" dirty="0"/>
          </a:p>
        </p:txBody>
      </p:sp>
      <p:sp>
        <p:nvSpPr>
          <p:cNvPr id="42" name="모서리가 둥근 직사각형 41"/>
          <p:cNvSpPr/>
          <p:nvPr/>
        </p:nvSpPr>
        <p:spPr>
          <a:xfrm>
            <a:off x="7617366" y="6298163"/>
            <a:ext cx="653143" cy="373224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고난도스토리</a:t>
            </a:r>
            <a:endParaRPr lang="ko-KR" altLang="en-US" sz="1000" dirty="0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8830047" y="6298163"/>
            <a:ext cx="653143" cy="373224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높은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보상</a:t>
            </a:r>
            <a:endParaRPr lang="ko-KR" altLang="en-US" sz="1000" dirty="0"/>
          </a:p>
        </p:txBody>
      </p:sp>
      <p:cxnSp>
        <p:nvCxnSpPr>
          <p:cNvPr id="44" name="직선 화살표 연결선 43"/>
          <p:cNvCxnSpPr>
            <a:stCxn id="40" idx="3"/>
            <a:endCxn id="41" idx="1"/>
          </p:cNvCxnSpPr>
          <p:nvPr/>
        </p:nvCxnSpPr>
        <p:spPr>
          <a:xfrm>
            <a:off x="8270509" y="5930340"/>
            <a:ext cx="5595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42" idx="3"/>
            <a:endCxn id="43" idx="1"/>
          </p:cNvCxnSpPr>
          <p:nvPr/>
        </p:nvCxnSpPr>
        <p:spPr>
          <a:xfrm>
            <a:off x="8270509" y="6484775"/>
            <a:ext cx="5595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313973" y="6335191"/>
            <a:ext cx="516074" cy="20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/>
                </a:solidFill>
              </a:rPr>
              <a:t>클리어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8290792" y="5779840"/>
            <a:ext cx="516074" cy="20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/>
                </a:solidFill>
              </a:rPr>
              <a:t>클리어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sp>
        <p:nvSpPr>
          <p:cNvPr id="52" name="모서리가 둥근 직사각형 51"/>
          <p:cNvSpPr/>
          <p:nvPr/>
        </p:nvSpPr>
        <p:spPr>
          <a:xfrm>
            <a:off x="10042728" y="5743728"/>
            <a:ext cx="653143" cy="373224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보상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없음</a:t>
            </a:r>
            <a:endParaRPr lang="ko-KR" altLang="en-US" sz="1000" dirty="0"/>
          </a:p>
        </p:txBody>
      </p:sp>
      <p:cxnSp>
        <p:nvCxnSpPr>
          <p:cNvPr id="59" name="직선 화살표 연결선 58"/>
          <p:cNvCxnSpPr>
            <a:stCxn id="41" idx="3"/>
            <a:endCxn id="52" idx="1"/>
          </p:cNvCxnSpPr>
          <p:nvPr/>
        </p:nvCxnSpPr>
        <p:spPr>
          <a:xfrm>
            <a:off x="9483190" y="5930340"/>
            <a:ext cx="559538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/>
          <p:cNvSpPr txBox="1"/>
          <p:nvPr/>
        </p:nvSpPr>
        <p:spPr>
          <a:xfrm>
            <a:off x="9575048" y="5749240"/>
            <a:ext cx="375822" cy="20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700" dirty="0" smtClean="0">
                <a:solidFill>
                  <a:schemeClr val="tx1"/>
                </a:solidFill>
              </a:rPr>
              <a:t>반복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cxnSp>
        <p:nvCxnSpPr>
          <p:cNvPr id="63" name="직선 화살표 연결선 62"/>
          <p:cNvCxnSpPr>
            <a:stCxn id="43" idx="3"/>
            <a:endCxn id="65" idx="1"/>
          </p:cNvCxnSpPr>
          <p:nvPr/>
        </p:nvCxnSpPr>
        <p:spPr>
          <a:xfrm>
            <a:off x="9483190" y="6484775"/>
            <a:ext cx="539768" cy="1402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9575048" y="6308209"/>
            <a:ext cx="364904" cy="2000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ko-KR" altLang="en-US" sz="700" smtClean="0">
                <a:solidFill>
                  <a:schemeClr val="tx1"/>
                </a:solidFill>
              </a:rPr>
              <a:t>반복</a:t>
            </a:r>
            <a:endParaRPr lang="en-US" altLang="ko-KR" sz="700" dirty="0" smtClean="0">
              <a:solidFill>
                <a:schemeClr val="tx1"/>
              </a:solidFill>
            </a:endParaRPr>
          </a:p>
        </p:txBody>
      </p:sp>
      <p:sp>
        <p:nvSpPr>
          <p:cNvPr id="65" name="모서리가 둥근 직사각형 64"/>
          <p:cNvSpPr/>
          <p:nvPr/>
        </p:nvSpPr>
        <p:spPr>
          <a:xfrm>
            <a:off x="10022958" y="6299565"/>
            <a:ext cx="653143" cy="373224"/>
          </a:xfrm>
          <a:prstGeom prst="roundRect">
            <a:avLst/>
          </a:prstGeom>
          <a:solidFill>
            <a:schemeClr val="accent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/>
              <a:t>보상 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없음</a:t>
            </a:r>
            <a:endParaRPr lang="ko-KR" altLang="en-US" sz="1000" dirty="0"/>
          </a:p>
        </p:txBody>
      </p:sp>
      <p:sp>
        <p:nvSpPr>
          <p:cNvPr id="13" name="오른쪽 화살표 12"/>
          <p:cNvSpPr/>
          <p:nvPr/>
        </p:nvSpPr>
        <p:spPr>
          <a:xfrm rot="16200000">
            <a:off x="4934446" y="795014"/>
            <a:ext cx="635648" cy="363860"/>
          </a:xfrm>
          <a:prstGeom prst="right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700" dirty="0" smtClean="0">
                <a:solidFill>
                  <a:schemeClr val="tx1"/>
                </a:solidFill>
              </a:rPr>
              <a:t>진행방향</a:t>
            </a:r>
            <a:endParaRPr lang="ko-KR" altLang="en-US" sz="7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471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4849398" y="0"/>
            <a:ext cx="1753625" cy="923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/>
              <a:t>목차</a:t>
            </a:r>
            <a:endParaRPr lang="ko-KR" altLang="en-US" sz="40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4849398" cy="68580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80500" y="1888091"/>
            <a:ext cx="24067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1. </a:t>
            </a:r>
            <a:r>
              <a:rPr lang="ko-KR" altLang="en-US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콘셉트</a:t>
            </a:r>
            <a:endParaRPr lang="ko-KR" altLang="en-US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071836" y="2905780"/>
            <a:ext cx="19329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2. </a:t>
            </a:r>
            <a:r>
              <a:rPr lang="ko-KR" altLang="en-US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시스템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882497" y="4686883"/>
            <a:ext cx="240471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dirty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3</a:t>
            </a:r>
            <a:r>
              <a:rPr lang="en-US" altLang="ko-KR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. </a:t>
            </a:r>
            <a:r>
              <a:rPr lang="ko-KR" altLang="en-US" sz="2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마케팅</a:t>
            </a:r>
            <a:endParaRPr lang="ko-KR" altLang="en-US" sz="2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7" name="직선 연결선 16"/>
          <p:cNvCxnSpPr/>
          <p:nvPr/>
        </p:nvCxnSpPr>
        <p:spPr>
          <a:xfrm>
            <a:off x="4849398" y="2463282"/>
            <a:ext cx="1844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071836" y="3523471"/>
            <a:ext cx="2127643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4849398" y="5262075"/>
            <a:ext cx="18447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4880500" y="2535951"/>
            <a:ext cx="24067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세계관</a:t>
            </a:r>
            <a:endParaRPr lang="en-US" altLang="ko-KR" sz="2400" dirty="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특징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849398" y="5314048"/>
            <a:ext cx="25175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목표 및 방향성</a:t>
            </a:r>
            <a:r>
              <a:rPr lang="en-US" altLang="ko-KR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-BM</a:t>
            </a:r>
            <a:r>
              <a:rPr lang="ko-KR" altLang="en-US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구조</a:t>
            </a:r>
            <a:endParaRPr lang="en-US" altLang="ko-KR" sz="2400" dirty="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포지셔닝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71836" y="3617943"/>
            <a:ext cx="212764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게임 플레이</a:t>
            </a:r>
            <a:endParaRPr lang="en-US" altLang="ko-KR" sz="2400" dirty="0" smtClean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  <a:p>
            <a:r>
              <a:rPr lang="en-US" altLang="ko-KR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-</a:t>
            </a:r>
            <a:r>
              <a:rPr lang="ko-KR" altLang="en-US" sz="24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전투</a:t>
            </a:r>
            <a:endParaRPr lang="ko-KR" altLang="en-US" sz="24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707923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/>
          <p:cNvSpPr txBox="1"/>
          <p:nvPr/>
        </p:nvSpPr>
        <p:spPr>
          <a:xfrm>
            <a:off x="1219200" y="3390809"/>
            <a:ext cx="2455654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mtClean="0"/>
              <a:t>스테이지 구분선</a:t>
            </a: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219199" y="2039357"/>
            <a:ext cx="9744075" cy="94488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421628"/>
            <a:ext cx="2220686" cy="3759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스테이지 구조</a:t>
            </a:r>
            <a:endParaRPr lang="ko-KR" altLang="en-US" dirty="0"/>
          </a:p>
        </p:txBody>
      </p:sp>
      <p:cxnSp>
        <p:nvCxnSpPr>
          <p:cNvPr id="8" name="직선 연결선 7"/>
          <p:cNvCxnSpPr/>
          <p:nvPr/>
        </p:nvCxnSpPr>
        <p:spPr>
          <a:xfrm>
            <a:off x="2696936" y="2039357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4152900" y="2039357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5543550" y="2039357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6915150" y="2039357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8277225" y="2039357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9661582" y="2039357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330098" y="3575475"/>
            <a:ext cx="432027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50448" y="2952983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시작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26" name="TextBox 25"/>
          <p:cNvSpPr txBox="1"/>
          <p:nvPr/>
        </p:nvSpPr>
        <p:spPr>
          <a:xfrm>
            <a:off x="10550975" y="2952983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끝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424490" y="2984237"/>
            <a:ext cx="157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&lt;</a:t>
            </a:r>
            <a:r>
              <a:rPr lang="ko-KR" altLang="en-US" smtClean="0"/>
              <a:t>스테이지</a:t>
            </a:r>
            <a:r>
              <a:rPr lang="en-US" altLang="ko-KR" smtClean="0"/>
              <a:t>1&gt;</a:t>
            </a:r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1219199" y="2357908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1-1&gt;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696936" y="2357908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1-2&gt;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110379" y="2357908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1-3&gt;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5472453" y="2357907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1-4&gt;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868544" y="2357431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1-5&gt;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8202895" y="2356955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1-6&gt;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583085" y="2338382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1-7&gt;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757917" y="1562057"/>
            <a:ext cx="157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※</a:t>
            </a:r>
            <a:r>
              <a:rPr lang="ko-KR" altLang="en-US" smtClean="0"/>
              <a:t>예시</a:t>
            </a:r>
            <a:endParaRPr lang="ko-KR" altLang="en-US"/>
          </a:p>
        </p:txBody>
      </p:sp>
      <p:sp>
        <p:nvSpPr>
          <p:cNvPr id="55" name="직사각형 54"/>
          <p:cNvSpPr/>
          <p:nvPr/>
        </p:nvSpPr>
        <p:spPr>
          <a:xfrm>
            <a:off x="1219199" y="4314350"/>
            <a:ext cx="9744075" cy="944880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ko-KR" altLang="en-US"/>
          </a:p>
        </p:txBody>
      </p:sp>
      <p:cxnSp>
        <p:nvCxnSpPr>
          <p:cNvPr id="56" name="직선 연결선 55"/>
          <p:cNvCxnSpPr/>
          <p:nvPr/>
        </p:nvCxnSpPr>
        <p:spPr>
          <a:xfrm>
            <a:off x="2696936" y="4314350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연결선 56"/>
          <p:cNvCxnSpPr/>
          <p:nvPr/>
        </p:nvCxnSpPr>
        <p:spPr>
          <a:xfrm>
            <a:off x="4152900" y="4314350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연결선 57"/>
          <p:cNvCxnSpPr/>
          <p:nvPr/>
        </p:nvCxnSpPr>
        <p:spPr>
          <a:xfrm>
            <a:off x="5543550" y="4314350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직선 연결선 58"/>
          <p:cNvCxnSpPr/>
          <p:nvPr/>
        </p:nvCxnSpPr>
        <p:spPr>
          <a:xfrm>
            <a:off x="6915150" y="4314350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/>
          <p:cNvCxnSpPr/>
          <p:nvPr/>
        </p:nvCxnSpPr>
        <p:spPr>
          <a:xfrm>
            <a:off x="8277225" y="4314350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/>
          <p:nvPr/>
        </p:nvCxnSpPr>
        <p:spPr>
          <a:xfrm>
            <a:off x="9661582" y="4314350"/>
            <a:ext cx="0" cy="94488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/>
          <p:cNvSpPr txBox="1"/>
          <p:nvPr/>
        </p:nvSpPr>
        <p:spPr>
          <a:xfrm>
            <a:off x="850448" y="5227976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시작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63" name="TextBox 62"/>
          <p:cNvSpPr txBox="1"/>
          <p:nvPr/>
        </p:nvSpPr>
        <p:spPr>
          <a:xfrm>
            <a:off x="10550975" y="5227976"/>
            <a:ext cx="7810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(</a:t>
            </a:r>
            <a:r>
              <a:rPr lang="ko-KR" altLang="en-US" smtClean="0"/>
              <a:t>끝</a:t>
            </a:r>
            <a:r>
              <a:rPr lang="en-US" altLang="ko-KR" smtClean="0"/>
              <a:t>)</a:t>
            </a:r>
            <a:endParaRPr lang="ko-KR" altLang="en-US"/>
          </a:p>
        </p:txBody>
      </p:sp>
      <p:sp>
        <p:nvSpPr>
          <p:cNvPr id="64" name="TextBox 63"/>
          <p:cNvSpPr txBox="1"/>
          <p:nvPr/>
        </p:nvSpPr>
        <p:spPr>
          <a:xfrm>
            <a:off x="5424490" y="5259230"/>
            <a:ext cx="157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&lt;</a:t>
            </a:r>
            <a:r>
              <a:rPr lang="ko-KR" altLang="en-US" smtClean="0"/>
              <a:t>챕터</a:t>
            </a:r>
            <a:r>
              <a:rPr lang="en-US" altLang="ko-KR" smtClean="0"/>
              <a:t>1&gt;</a:t>
            </a:r>
            <a:endParaRPr lang="ko-KR" altLang="en-US"/>
          </a:p>
        </p:txBody>
      </p:sp>
      <p:sp>
        <p:nvSpPr>
          <p:cNvPr id="65" name="TextBox 64"/>
          <p:cNvSpPr txBox="1"/>
          <p:nvPr/>
        </p:nvSpPr>
        <p:spPr>
          <a:xfrm>
            <a:off x="1219199" y="4632901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1&gt;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6" name="TextBox 65"/>
          <p:cNvSpPr txBox="1"/>
          <p:nvPr/>
        </p:nvSpPr>
        <p:spPr>
          <a:xfrm>
            <a:off x="2696936" y="4632901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2&gt;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7" name="TextBox 66"/>
          <p:cNvSpPr txBox="1"/>
          <p:nvPr/>
        </p:nvSpPr>
        <p:spPr>
          <a:xfrm>
            <a:off x="4110379" y="4632901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3&gt;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5472453" y="4632900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4&gt;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69" name="TextBox 68"/>
          <p:cNvSpPr txBox="1"/>
          <p:nvPr/>
        </p:nvSpPr>
        <p:spPr>
          <a:xfrm>
            <a:off x="6868544" y="4632424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5&gt;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8202895" y="4631948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6&gt;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9583085" y="4613375"/>
            <a:ext cx="1477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>
                <a:solidFill>
                  <a:schemeClr val="bg1"/>
                </a:solidFill>
              </a:rPr>
              <a:t>&lt;</a:t>
            </a:r>
            <a:r>
              <a:rPr lang="ko-KR" altLang="en-US" sz="1400" smtClean="0">
                <a:solidFill>
                  <a:schemeClr val="bg1"/>
                </a:solidFill>
              </a:rPr>
              <a:t>스테이지</a:t>
            </a:r>
            <a:r>
              <a:rPr lang="en-US" altLang="ko-KR" sz="1400" smtClean="0">
                <a:solidFill>
                  <a:schemeClr val="bg1"/>
                </a:solidFill>
              </a:rPr>
              <a:t>7&gt;</a:t>
            </a:r>
            <a:endParaRPr lang="ko-KR" altLang="en-US" sz="1400">
              <a:solidFill>
                <a:schemeClr val="bg1"/>
              </a:solidFill>
            </a:endParaRPr>
          </a:p>
        </p:txBody>
      </p:sp>
      <p:sp>
        <p:nvSpPr>
          <p:cNvPr id="72" name="TextBox 71"/>
          <p:cNvSpPr txBox="1"/>
          <p:nvPr/>
        </p:nvSpPr>
        <p:spPr>
          <a:xfrm>
            <a:off x="757917" y="3837050"/>
            <a:ext cx="15763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※</a:t>
            </a:r>
            <a:r>
              <a:rPr lang="ko-KR" altLang="en-US" smtClean="0"/>
              <a:t>예시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42226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9978" y="3895154"/>
            <a:ext cx="10180845" cy="2893100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sz="1400" dirty="0" smtClean="0"/>
              <a:t>하나의 큰 스테이지를 여러 개의 小스테이지로 나누고 小스테이지 하나당 한 번의 전투를 치른다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전투에서 승리하면 다음 小스테이지로 진행할 수 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전투에서 패배하면 현재까지 승리한 小스테이지의 </a:t>
            </a:r>
            <a:r>
              <a:rPr lang="ko-KR" altLang="en-US" sz="1400" dirty="0" err="1" smtClean="0"/>
              <a:t>드랍</a:t>
            </a:r>
            <a:r>
              <a:rPr lang="ko-KR" altLang="en-US" sz="1400" dirty="0" smtClean="0"/>
              <a:t> 아이템의 일부는 획득하지 못 한다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en-US" altLang="ko-KR" sz="1400" dirty="0" smtClean="0"/>
              <a:t>Ex)</a:t>
            </a:r>
            <a:r>
              <a:rPr lang="ko-KR" altLang="en-US" sz="1400" dirty="0" smtClean="0"/>
              <a:t>스테이지</a:t>
            </a:r>
            <a:r>
              <a:rPr lang="en-US" altLang="ko-KR" sz="1400" dirty="0" smtClean="0"/>
              <a:t>1-7</a:t>
            </a:r>
            <a:r>
              <a:rPr lang="ko-KR" altLang="en-US" sz="1400" dirty="0" smtClean="0"/>
              <a:t>에서 패배 시 그때까지 획득한 </a:t>
            </a:r>
            <a:r>
              <a:rPr lang="ko-KR" altLang="en-US" sz="1400" dirty="0" err="1" smtClean="0"/>
              <a:t>드랍</a:t>
            </a:r>
            <a:r>
              <a:rPr lang="ko-KR" altLang="en-US" sz="1400" dirty="0" smtClean="0"/>
              <a:t> 아이템은 일부분 소멸된다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스테이지 </a:t>
            </a:r>
            <a:r>
              <a:rPr lang="ko-KR" altLang="en-US" sz="1400" dirty="0" err="1" smtClean="0"/>
              <a:t>클리어</a:t>
            </a:r>
            <a:r>
              <a:rPr lang="ko-KR" altLang="en-US" sz="1400" dirty="0" smtClean="0"/>
              <a:t> 보상은 하나의 스테이지를 전부 </a:t>
            </a:r>
            <a:r>
              <a:rPr lang="ko-KR" altLang="en-US" sz="1400" dirty="0" err="1" smtClean="0"/>
              <a:t>클리어</a:t>
            </a:r>
            <a:r>
              <a:rPr lang="ko-KR" altLang="en-US" sz="1400" dirty="0" smtClean="0"/>
              <a:t> 하였을 때만 획득할 수 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하나의 스테이지를 전부 클리어하면 보상을 받고 스테이지에서 퇴장할지 다음 스테이지로 넘어갈지 선택하여야 한다</a:t>
            </a:r>
            <a:r>
              <a:rPr lang="en-US" altLang="ko-KR" sz="1400" dirty="0" smtClean="0"/>
              <a:t>.</a:t>
            </a:r>
            <a:br>
              <a:rPr lang="en-US" altLang="ko-KR" sz="1400" dirty="0" smtClean="0"/>
            </a:br>
            <a:r>
              <a:rPr lang="en-US" altLang="ko-KR" sz="1400" dirty="0" smtClean="0"/>
              <a:t>Ex)</a:t>
            </a:r>
            <a:r>
              <a:rPr lang="ko-KR" altLang="en-US" sz="1400" dirty="0" smtClean="0"/>
              <a:t>스테이지</a:t>
            </a:r>
            <a:r>
              <a:rPr lang="en-US" altLang="ko-KR" sz="1400" dirty="0" smtClean="0"/>
              <a:t>1</a:t>
            </a:r>
            <a:r>
              <a:rPr lang="ko-KR" altLang="en-US" sz="1400" dirty="0" smtClean="0"/>
              <a:t>을 </a:t>
            </a:r>
            <a:r>
              <a:rPr lang="ko-KR" altLang="en-US" sz="1400" dirty="0" err="1" smtClean="0"/>
              <a:t>클리어</a:t>
            </a:r>
            <a:r>
              <a:rPr lang="ko-KR" altLang="en-US" sz="1400" dirty="0" smtClean="0"/>
              <a:t> 하였을 시 보상을 받고 중단할지 스테이지</a:t>
            </a:r>
            <a:r>
              <a:rPr lang="en-US" altLang="ko-KR" sz="1400" dirty="0" smtClean="0"/>
              <a:t>2</a:t>
            </a:r>
            <a:r>
              <a:rPr lang="ko-KR" altLang="en-US" sz="1400" dirty="0" smtClean="0"/>
              <a:t>로 그대로 넘어갈지 선택</a:t>
            </a:r>
            <a:endParaRPr lang="en-US" altLang="ko-KR" sz="1400" dirty="0" smtClean="0"/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다음 스테이지로 넘어가서 패배할 시 이전까지 획득한 보상이 일부 소실되지만 승리할 시 더 많은 보상을 획득할 수 있다</a:t>
            </a:r>
            <a:r>
              <a:rPr lang="en-US" altLang="ko-KR" sz="1400" dirty="0" smtClean="0"/>
              <a:t>.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1400" dirty="0" smtClean="0"/>
              <a:t>각 스테이지를 진행할 시 시작 스테이지와 확률에 따라 </a:t>
            </a:r>
            <a:r>
              <a:rPr lang="ko-KR" altLang="en-US" sz="1400" dirty="0" err="1" smtClean="0"/>
              <a:t>레어</a:t>
            </a:r>
            <a:r>
              <a:rPr lang="ko-KR" altLang="en-US" sz="1400" dirty="0" smtClean="0"/>
              <a:t> 몬스터가 출현한다</a:t>
            </a:r>
            <a:r>
              <a:rPr lang="en-US" altLang="ko-KR" sz="1400" dirty="0" smtClean="0"/>
              <a:t>.</a:t>
            </a:r>
            <a:r>
              <a:rPr lang="ko-KR" altLang="en-US" sz="1200" dirty="0" smtClean="0"/>
              <a:t>  </a:t>
            </a:r>
            <a:endParaRPr lang="ko-KR" altLang="en-US" sz="1200" dirty="0"/>
          </a:p>
        </p:txBody>
      </p:sp>
      <p:grpSp>
        <p:nvGrpSpPr>
          <p:cNvPr id="45" name="그룹 44"/>
          <p:cNvGrpSpPr/>
          <p:nvPr/>
        </p:nvGrpSpPr>
        <p:grpSpPr>
          <a:xfrm>
            <a:off x="1618198" y="760266"/>
            <a:ext cx="4118367" cy="540534"/>
            <a:chOff x="272478" y="630870"/>
            <a:chExt cx="10481577" cy="1375704"/>
          </a:xfrm>
        </p:grpSpPr>
        <p:sp>
          <p:nvSpPr>
            <p:cNvPr id="22" name="직사각형 21"/>
            <p:cNvSpPr/>
            <p:nvPr/>
          </p:nvSpPr>
          <p:spPr>
            <a:xfrm>
              <a:off x="641229" y="630870"/>
              <a:ext cx="9744075" cy="9448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500"/>
            </a:p>
          </p:txBody>
        </p:sp>
        <p:cxnSp>
          <p:nvCxnSpPr>
            <p:cNvPr id="23" name="직선 연결선 22"/>
            <p:cNvCxnSpPr/>
            <p:nvPr/>
          </p:nvCxnSpPr>
          <p:spPr>
            <a:xfrm>
              <a:off x="2118966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직선 연결선 23"/>
            <p:cNvCxnSpPr/>
            <p:nvPr/>
          </p:nvCxnSpPr>
          <p:spPr>
            <a:xfrm>
              <a:off x="3574930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/>
            <p:nvPr/>
          </p:nvCxnSpPr>
          <p:spPr>
            <a:xfrm>
              <a:off x="4965580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/>
            <p:cNvCxnSpPr/>
            <p:nvPr/>
          </p:nvCxnSpPr>
          <p:spPr>
            <a:xfrm>
              <a:off x="6337180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/>
            <p:cNvCxnSpPr/>
            <p:nvPr/>
          </p:nvCxnSpPr>
          <p:spPr>
            <a:xfrm>
              <a:off x="7699255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연결선 27"/>
            <p:cNvCxnSpPr/>
            <p:nvPr/>
          </p:nvCxnSpPr>
          <p:spPr>
            <a:xfrm>
              <a:off x="9083612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272478" y="1544496"/>
              <a:ext cx="95709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/>
                <a:t>(</a:t>
              </a:r>
              <a:r>
                <a:rPr lang="ko-KR" altLang="en-US" sz="500" smtClean="0"/>
                <a:t>시작</a:t>
              </a:r>
              <a:r>
                <a:rPr lang="en-US" altLang="ko-KR" sz="500" smtClean="0"/>
                <a:t>)</a:t>
              </a:r>
              <a:endParaRPr lang="ko-KR" altLang="en-US" sz="50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9973005" y="1544496"/>
              <a:ext cx="781050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/>
                <a:t>(</a:t>
              </a:r>
              <a:r>
                <a:rPr lang="ko-KR" altLang="en-US" sz="500" smtClean="0"/>
                <a:t>끝</a:t>
              </a:r>
              <a:r>
                <a:rPr lang="en-US" altLang="ko-KR" sz="500" smtClean="0"/>
                <a:t>)</a:t>
              </a:r>
              <a:endParaRPr lang="ko-KR" altLang="en-US" sz="50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846520" y="1575750"/>
              <a:ext cx="1576387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/>
                <a:t>&lt;</a:t>
              </a:r>
              <a:r>
                <a:rPr lang="ko-KR" altLang="en-US" sz="500" smtClean="0"/>
                <a:t>챕터</a:t>
              </a:r>
              <a:r>
                <a:rPr lang="en-US" altLang="ko-KR" sz="500" smtClean="0"/>
                <a:t>1&gt;</a:t>
              </a:r>
              <a:endParaRPr lang="ko-KR" altLang="en-US" sz="50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641230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1&gt;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2118967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2&gt;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3532408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3&gt;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4894482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4&gt;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6290574" y="948944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5&gt;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7624924" y="948468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6&gt;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9005116" y="929894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7&gt;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</p:grpSp>
      <p:grpSp>
        <p:nvGrpSpPr>
          <p:cNvPr id="46" name="그룹 45"/>
          <p:cNvGrpSpPr/>
          <p:nvPr/>
        </p:nvGrpSpPr>
        <p:grpSpPr>
          <a:xfrm>
            <a:off x="3309278" y="1585526"/>
            <a:ext cx="4118367" cy="540534"/>
            <a:chOff x="272478" y="630870"/>
            <a:chExt cx="10481577" cy="1375704"/>
          </a:xfrm>
        </p:grpSpPr>
        <p:sp>
          <p:nvSpPr>
            <p:cNvPr id="47" name="직사각형 46"/>
            <p:cNvSpPr/>
            <p:nvPr/>
          </p:nvSpPr>
          <p:spPr>
            <a:xfrm>
              <a:off x="641229" y="630870"/>
              <a:ext cx="9744075" cy="9448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500"/>
            </a:p>
          </p:txBody>
        </p:sp>
        <p:cxnSp>
          <p:nvCxnSpPr>
            <p:cNvPr id="48" name="직선 연결선 47"/>
            <p:cNvCxnSpPr/>
            <p:nvPr/>
          </p:nvCxnSpPr>
          <p:spPr>
            <a:xfrm>
              <a:off x="2118966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/>
            <p:cNvCxnSpPr/>
            <p:nvPr/>
          </p:nvCxnSpPr>
          <p:spPr>
            <a:xfrm>
              <a:off x="3574930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/>
            <p:cNvCxnSpPr/>
            <p:nvPr/>
          </p:nvCxnSpPr>
          <p:spPr>
            <a:xfrm>
              <a:off x="4965580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/>
            <p:cNvCxnSpPr/>
            <p:nvPr/>
          </p:nvCxnSpPr>
          <p:spPr>
            <a:xfrm>
              <a:off x="6337180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/>
            <p:cNvCxnSpPr/>
            <p:nvPr/>
          </p:nvCxnSpPr>
          <p:spPr>
            <a:xfrm>
              <a:off x="7699255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직선 연결선 52"/>
            <p:cNvCxnSpPr/>
            <p:nvPr/>
          </p:nvCxnSpPr>
          <p:spPr>
            <a:xfrm>
              <a:off x="9083612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272478" y="1544496"/>
              <a:ext cx="95709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/>
                <a:t>(</a:t>
              </a:r>
              <a:r>
                <a:rPr lang="ko-KR" altLang="en-US" sz="500" smtClean="0"/>
                <a:t>시작</a:t>
              </a:r>
              <a:r>
                <a:rPr lang="en-US" altLang="ko-KR" sz="500" smtClean="0"/>
                <a:t>)</a:t>
              </a:r>
              <a:endParaRPr lang="ko-KR" altLang="en-US" sz="500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9973005" y="1544496"/>
              <a:ext cx="781050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/>
                <a:t>(</a:t>
              </a:r>
              <a:r>
                <a:rPr lang="ko-KR" altLang="en-US" sz="500" smtClean="0"/>
                <a:t>끝</a:t>
              </a:r>
              <a:r>
                <a:rPr lang="en-US" altLang="ko-KR" sz="500" smtClean="0"/>
                <a:t>)</a:t>
              </a:r>
              <a:endParaRPr lang="ko-KR" altLang="en-US" sz="500"/>
            </a:p>
          </p:txBody>
        </p:sp>
        <p:sp>
          <p:nvSpPr>
            <p:cNvPr id="56" name="TextBox 55"/>
            <p:cNvSpPr txBox="1"/>
            <p:nvPr/>
          </p:nvSpPr>
          <p:spPr>
            <a:xfrm>
              <a:off x="4846520" y="1575750"/>
              <a:ext cx="1576387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/>
                <a:t>&lt;</a:t>
              </a:r>
              <a:r>
                <a:rPr lang="ko-KR" altLang="en-US" sz="500" smtClean="0"/>
                <a:t>챕터</a:t>
              </a:r>
              <a:r>
                <a:rPr lang="en-US" altLang="ko-KR" sz="500" smtClean="0"/>
                <a:t>1&gt;</a:t>
              </a:r>
              <a:endParaRPr lang="ko-KR" altLang="en-US" sz="500"/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641230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1&gt;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2118967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2&gt;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59" name="TextBox 58"/>
            <p:cNvSpPr txBox="1"/>
            <p:nvPr/>
          </p:nvSpPr>
          <p:spPr>
            <a:xfrm>
              <a:off x="3532408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3&gt;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60" name="TextBox 59"/>
            <p:cNvSpPr txBox="1"/>
            <p:nvPr/>
          </p:nvSpPr>
          <p:spPr>
            <a:xfrm>
              <a:off x="4894482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4&gt;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61" name="TextBox 60"/>
            <p:cNvSpPr txBox="1"/>
            <p:nvPr/>
          </p:nvSpPr>
          <p:spPr>
            <a:xfrm>
              <a:off x="6290574" y="948944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5&gt;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7624924" y="948468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6&gt;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9005116" y="929894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7&gt;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</p:grpSp>
      <p:grpSp>
        <p:nvGrpSpPr>
          <p:cNvPr id="64" name="그룹 63"/>
          <p:cNvGrpSpPr/>
          <p:nvPr/>
        </p:nvGrpSpPr>
        <p:grpSpPr>
          <a:xfrm>
            <a:off x="5135333" y="2410786"/>
            <a:ext cx="4118367" cy="540534"/>
            <a:chOff x="272478" y="630870"/>
            <a:chExt cx="10481577" cy="1375704"/>
          </a:xfrm>
        </p:grpSpPr>
        <p:sp>
          <p:nvSpPr>
            <p:cNvPr id="65" name="직사각형 64"/>
            <p:cNvSpPr/>
            <p:nvPr/>
          </p:nvSpPr>
          <p:spPr>
            <a:xfrm>
              <a:off x="641229" y="630870"/>
              <a:ext cx="9744075" cy="944880"/>
            </a:xfrm>
            <a:prstGeom prst="rect">
              <a:avLst/>
            </a:prstGeom>
            <a:solidFill>
              <a:srgbClr val="00B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/>
              <a:endParaRPr lang="ko-KR" altLang="en-US" sz="500"/>
            </a:p>
          </p:txBody>
        </p:sp>
        <p:cxnSp>
          <p:nvCxnSpPr>
            <p:cNvPr id="66" name="직선 연결선 65"/>
            <p:cNvCxnSpPr/>
            <p:nvPr/>
          </p:nvCxnSpPr>
          <p:spPr>
            <a:xfrm>
              <a:off x="2118966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직선 연결선 66"/>
            <p:cNvCxnSpPr/>
            <p:nvPr/>
          </p:nvCxnSpPr>
          <p:spPr>
            <a:xfrm>
              <a:off x="3574930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직선 연결선 67"/>
            <p:cNvCxnSpPr/>
            <p:nvPr/>
          </p:nvCxnSpPr>
          <p:spPr>
            <a:xfrm>
              <a:off x="4965580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직선 연결선 68"/>
            <p:cNvCxnSpPr/>
            <p:nvPr/>
          </p:nvCxnSpPr>
          <p:spPr>
            <a:xfrm>
              <a:off x="6337180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직선 연결선 69"/>
            <p:cNvCxnSpPr/>
            <p:nvPr/>
          </p:nvCxnSpPr>
          <p:spPr>
            <a:xfrm>
              <a:off x="7699255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직선 연결선 70"/>
            <p:cNvCxnSpPr/>
            <p:nvPr/>
          </p:nvCxnSpPr>
          <p:spPr>
            <a:xfrm>
              <a:off x="9083612" y="630870"/>
              <a:ext cx="0" cy="944880"/>
            </a:xfrm>
            <a:prstGeom prst="line">
              <a:avLst/>
            </a:prstGeom>
            <a:ln w="76200">
              <a:solidFill>
                <a:srgbClr val="FFC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TextBox 71"/>
            <p:cNvSpPr txBox="1"/>
            <p:nvPr/>
          </p:nvSpPr>
          <p:spPr>
            <a:xfrm>
              <a:off x="272478" y="1544496"/>
              <a:ext cx="95709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/>
                <a:t>(</a:t>
              </a:r>
              <a:r>
                <a:rPr lang="ko-KR" altLang="en-US" sz="500" smtClean="0"/>
                <a:t>시작</a:t>
              </a:r>
              <a:r>
                <a:rPr lang="en-US" altLang="ko-KR" sz="500" smtClean="0"/>
                <a:t>)</a:t>
              </a:r>
              <a:endParaRPr lang="ko-KR" altLang="en-US" sz="500"/>
            </a:p>
          </p:txBody>
        </p:sp>
        <p:sp>
          <p:nvSpPr>
            <p:cNvPr id="73" name="TextBox 72"/>
            <p:cNvSpPr txBox="1"/>
            <p:nvPr/>
          </p:nvSpPr>
          <p:spPr>
            <a:xfrm>
              <a:off x="9973005" y="1544496"/>
              <a:ext cx="781050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/>
                <a:t>(</a:t>
              </a:r>
              <a:r>
                <a:rPr lang="ko-KR" altLang="en-US" sz="500" smtClean="0"/>
                <a:t>끝</a:t>
              </a:r>
              <a:r>
                <a:rPr lang="en-US" altLang="ko-KR" sz="500" smtClean="0"/>
                <a:t>)</a:t>
              </a:r>
              <a:endParaRPr lang="ko-KR" altLang="en-US" sz="500"/>
            </a:p>
          </p:txBody>
        </p:sp>
        <p:sp>
          <p:nvSpPr>
            <p:cNvPr id="74" name="TextBox 73"/>
            <p:cNvSpPr txBox="1"/>
            <p:nvPr/>
          </p:nvSpPr>
          <p:spPr>
            <a:xfrm>
              <a:off x="4846520" y="1575750"/>
              <a:ext cx="1576387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/>
                <a:t>&lt;</a:t>
              </a:r>
              <a:r>
                <a:rPr lang="ko-KR" altLang="en-US" sz="500" smtClean="0"/>
                <a:t>챕터</a:t>
              </a:r>
              <a:r>
                <a:rPr lang="en-US" altLang="ko-KR" sz="500" smtClean="0"/>
                <a:t>1&gt;</a:t>
              </a:r>
              <a:endParaRPr lang="ko-KR" altLang="en-US" sz="500"/>
            </a:p>
          </p:txBody>
        </p:sp>
        <p:sp>
          <p:nvSpPr>
            <p:cNvPr id="75" name="TextBox 74"/>
            <p:cNvSpPr txBox="1"/>
            <p:nvPr/>
          </p:nvSpPr>
          <p:spPr>
            <a:xfrm>
              <a:off x="641230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1&gt;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76" name="TextBox 75"/>
            <p:cNvSpPr txBox="1"/>
            <p:nvPr/>
          </p:nvSpPr>
          <p:spPr>
            <a:xfrm>
              <a:off x="2118967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2&gt;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77" name="TextBox 76"/>
            <p:cNvSpPr txBox="1"/>
            <p:nvPr/>
          </p:nvSpPr>
          <p:spPr>
            <a:xfrm>
              <a:off x="3532408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3&gt;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78" name="TextBox 77"/>
            <p:cNvSpPr txBox="1"/>
            <p:nvPr/>
          </p:nvSpPr>
          <p:spPr>
            <a:xfrm>
              <a:off x="4894482" y="949420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4&gt;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79" name="TextBox 78"/>
            <p:cNvSpPr txBox="1"/>
            <p:nvPr/>
          </p:nvSpPr>
          <p:spPr>
            <a:xfrm>
              <a:off x="6290574" y="948944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5&gt;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7624924" y="948468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6&gt;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  <p:sp>
          <p:nvSpPr>
            <p:cNvPr id="81" name="TextBox 80"/>
            <p:cNvSpPr txBox="1"/>
            <p:nvPr/>
          </p:nvSpPr>
          <p:spPr>
            <a:xfrm>
              <a:off x="9005116" y="929894"/>
              <a:ext cx="1477738" cy="4308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500" smtClean="0">
                  <a:solidFill>
                    <a:schemeClr val="bg1"/>
                  </a:solidFill>
                </a:rPr>
                <a:t>&lt;</a:t>
              </a:r>
              <a:r>
                <a:rPr lang="ko-KR" altLang="en-US" sz="500" smtClean="0">
                  <a:solidFill>
                    <a:schemeClr val="bg1"/>
                  </a:solidFill>
                </a:rPr>
                <a:t>스테이지</a:t>
              </a:r>
              <a:r>
                <a:rPr lang="en-US" altLang="ko-KR" sz="500" smtClean="0">
                  <a:solidFill>
                    <a:schemeClr val="bg1"/>
                  </a:solidFill>
                </a:rPr>
                <a:t>7&gt;</a:t>
              </a:r>
              <a:endParaRPr lang="ko-KR" altLang="en-US" sz="500">
                <a:solidFill>
                  <a:schemeClr val="bg1"/>
                </a:solidFill>
              </a:endParaRPr>
            </a:p>
          </p:txBody>
        </p:sp>
      </p:grpSp>
      <p:cxnSp>
        <p:nvCxnSpPr>
          <p:cNvPr id="83" name="직선 화살표 연결선 82"/>
          <p:cNvCxnSpPr/>
          <p:nvPr/>
        </p:nvCxnSpPr>
        <p:spPr>
          <a:xfrm>
            <a:off x="1414082" y="3174520"/>
            <a:ext cx="8031193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1100027" y="2992050"/>
            <a:ext cx="314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103" name="TextBox 102"/>
          <p:cNvSpPr txBox="1"/>
          <p:nvPr/>
        </p:nvSpPr>
        <p:spPr>
          <a:xfrm>
            <a:off x="9445275" y="2988285"/>
            <a:ext cx="6950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mtClean="0"/>
              <a:t>100</a:t>
            </a:r>
            <a:endParaRPr lang="ko-KR" altLang="en-US"/>
          </a:p>
        </p:txBody>
      </p:sp>
      <p:sp>
        <p:nvSpPr>
          <p:cNvPr id="104" name="TextBox 103"/>
          <p:cNvSpPr txBox="1"/>
          <p:nvPr/>
        </p:nvSpPr>
        <p:spPr>
          <a:xfrm>
            <a:off x="4855699" y="3197666"/>
            <a:ext cx="1119889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smtClean="0"/>
              <a:t>적정레벨</a:t>
            </a:r>
            <a:endParaRPr lang="ko-KR" altLang="en-US" sz="1100"/>
          </a:p>
        </p:txBody>
      </p:sp>
      <p:sp>
        <p:nvSpPr>
          <p:cNvPr id="105" name="TextBox 104"/>
          <p:cNvSpPr txBox="1"/>
          <p:nvPr/>
        </p:nvSpPr>
        <p:spPr>
          <a:xfrm>
            <a:off x="812078" y="762191"/>
            <a:ext cx="85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챕터</a:t>
            </a:r>
            <a:r>
              <a:rPr lang="en-US" altLang="ko-KR" smtClean="0"/>
              <a:t>1</a:t>
            </a:r>
            <a:endParaRPr lang="ko-KR" altLang="en-US"/>
          </a:p>
        </p:txBody>
      </p:sp>
      <p:sp>
        <p:nvSpPr>
          <p:cNvPr id="106" name="TextBox 105"/>
          <p:cNvSpPr txBox="1"/>
          <p:nvPr/>
        </p:nvSpPr>
        <p:spPr>
          <a:xfrm>
            <a:off x="812077" y="1569729"/>
            <a:ext cx="85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챕터</a:t>
            </a:r>
            <a:r>
              <a:rPr lang="en-US" altLang="ko-KR" smtClean="0"/>
              <a:t>2</a:t>
            </a:r>
            <a:endParaRPr lang="ko-KR" altLang="en-US"/>
          </a:p>
        </p:txBody>
      </p:sp>
      <p:sp>
        <p:nvSpPr>
          <p:cNvPr id="107" name="TextBox 106"/>
          <p:cNvSpPr txBox="1"/>
          <p:nvPr/>
        </p:nvSpPr>
        <p:spPr>
          <a:xfrm>
            <a:off x="806493" y="2416642"/>
            <a:ext cx="8593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mtClean="0"/>
              <a:t>챕터</a:t>
            </a:r>
            <a:r>
              <a:rPr lang="en-US" altLang="ko-KR"/>
              <a:t>3</a:t>
            </a:r>
            <a:endParaRPr lang="ko-KR" altLang="en-US"/>
          </a:p>
        </p:txBody>
      </p:sp>
      <p:sp>
        <p:nvSpPr>
          <p:cNvPr id="108" name="TextBox 107"/>
          <p:cNvSpPr txBox="1"/>
          <p:nvPr/>
        </p:nvSpPr>
        <p:spPr>
          <a:xfrm>
            <a:off x="4794946" y="138501"/>
            <a:ext cx="1241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mtClean="0"/>
              <a:t>&lt;</a:t>
            </a:r>
            <a:r>
              <a:rPr lang="ko-KR" altLang="en-US" smtClean="0"/>
              <a:t>차원</a:t>
            </a:r>
            <a:r>
              <a:rPr lang="en-US" altLang="ko-KR" smtClean="0"/>
              <a:t>&gt;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32275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</a:t>
            </a:r>
            <a:r>
              <a:rPr lang="ko-KR" altLang="en-US" dirty="0" smtClean="0"/>
              <a:t>시스템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 smtClean="0"/>
              <a:t> </a:t>
            </a:r>
            <a:r>
              <a:rPr lang="ko-KR" altLang="en-US" sz="13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전투</a:t>
            </a:r>
            <a:endParaRPr lang="ko-KR" altLang="en-US" sz="13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41040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-1" y="0"/>
            <a:ext cx="12192001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8" y="769775"/>
            <a:ext cx="3568194" cy="2671708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22909" y="808602"/>
            <a:ext cx="531845" cy="3638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후위</a:t>
            </a:r>
            <a:endParaRPr lang="ko-KR" altLang="en-US" sz="12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1690790" y="808602"/>
            <a:ext cx="531845" cy="3638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중위</a:t>
            </a:r>
            <a:endParaRPr lang="ko-KR" altLang="en-US" sz="1200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812800" y="808602"/>
            <a:ext cx="531845" cy="3638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전위</a:t>
            </a:r>
            <a:endParaRPr lang="ko-KR" altLang="en-US" sz="12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538" y="3441483"/>
            <a:ext cx="3568194" cy="2671707"/>
          </a:xfrm>
          <a:prstGeom prst="rect">
            <a:avLst/>
          </a:prstGeom>
        </p:spPr>
      </p:pic>
      <p:cxnSp>
        <p:nvCxnSpPr>
          <p:cNvPr id="11" name="직선 연결선 10"/>
          <p:cNvCxnSpPr>
            <a:stCxn id="12" idx="1"/>
            <a:endCxn id="12" idx="3"/>
          </p:cNvCxnSpPr>
          <p:nvPr/>
        </p:nvCxnSpPr>
        <p:spPr>
          <a:xfrm>
            <a:off x="-1" y="3429000"/>
            <a:ext cx="1219200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모서리가 둥근 직사각형 15"/>
          <p:cNvSpPr/>
          <p:nvPr/>
        </p:nvSpPr>
        <p:spPr>
          <a:xfrm>
            <a:off x="4890025" y="3649084"/>
            <a:ext cx="6418679" cy="225650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dirty="0" smtClean="0"/>
              <a:t>전략 </a:t>
            </a:r>
            <a:r>
              <a:rPr lang="ko-KR" altLang="en-US" sz="2000" dirty="0" err="1" smtClean="0"/>
              <a:t>서포트</a:t>
            </a:r>
            <a:r>
              <a:rPr lang="ko-KR" altLang="en-US" sz="2000" dirty="0" smtClean="0"/>
              <a:t> 카드</a:t>
            </a:r>
            <a:endParaRPr lang="en-US" altLang="ko-KR" sz="2000" dirty="0" smtClean="0"/>
          </a:p>
          <a:p>
            <a:pPr algn="ctr"/>
            <a:endParaRPr lang="en-US" altLang="ko-KR" sz="2000" dirty="0"/>
          </a:p>
          <a:p>
            <a:r>
              <a:rPr lang="en-US" altLang="ko-KR" sz="1200" dirty="0" smtClean="0"/>
              <a:t>-</a:t>
            </a:r>
            <a:r>
              <a:rPr lang="ko-KR" altLang="en-US" sz="1200" dirty="0" smtClean="0"/>
              <a:t>실제 </a:t>
            </a:r>
            <a:r>
              <a:rPr lang="ko-KR" altLang="en-US" sz="1200" dirty="0" err="1" smtClean="0"/>
              <a:t>인게임에서</a:t>
            </a:r>
            <a:r>
              <a:rPr lang="ko-KR" altLang="en-US" sz="1200" dirty="0" smtClean="0"/>
              <a:t> 모델을 가지지 않으며 카드의 형태로만 </a:t>
            </a:r>
            <a:r>
              <a:rPr lang="ko-KR" altLang="en-US" sz="1200" smtClean="0"/>
              <a:t>존재하는 개체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smtClean="0"/>
              <a:t>각 포지션에 배치하여 </a:t>
            </a:r>
            <a:r>
              <a:rPr lang="ko-KR" altLang="en-US" sz="1200" dirty="0" smtClean="0"/>
              <a:t>동일한 포지션에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배치한 캐릭터에게 추가 </a:t>
            </a:r>
            <a:r>
              <a:rPr lang="ko-KR" altLang="en-US" sz="1200" dirty="0" err="1" smtClean="0"/>
              <a:t>능력치를</a:t>
            </a:r>
            <a:r>
              <a:rPr lang="ko-KR" altLang="en-US" sz="1200" dirty="0" smtClean="0"/>
              <a:t> 제공한다</a:t>
            </a:r>
            <a:r>
              <a:rPr lang="en-US" altLang="ko-KR" sz="1200" dirty="0" smtClean="0"/>
              <a:t>.</a:t>
            </a:r>
          </a:p>
          <a:p>
            <a:endParaRPr lang="en-US" altLang="ko-KR" sz="1200" dirty="0" smtClean="0"/>
          </a:p>
          <a:p>
            <a:r>
              <a:rPr lang="en-US" altLang="ko-KR" sz="1200" smtClean="0"/>
              <a:t>-</a:t>
            </a:r>
            <a:r>
              <a:rPr lang="ko-KR" altLang="en-US" sz="1200" smtClean="0"/>
              <a:t>배치한 포지션에 따라 추가 능력치와 효과가 달라지는 경우가 있다</a:t>
            </a:r>
            <a:r>
              <a:rPr lang="en-US" altLang="ko-KR" sz="1200" smtClean="0"/>
              <a:t>.</a:t>
            </a:r>
          </a:p>
          <a:p>
            <a:endParaRPr lang="en-US" altLang="ko-KR" sz="1200"/>
          </a:p>
          <a:p>
            <a:r>
              <a:rPr lang="en-US" altLang="ko-KR" sz="1200" smtClean="0"/>
              <a:t>-</a:t>
            </a:r>
            <a:r>
              <a:rPr lang="ko-KR" altLang="en-US" sz="1200" smtClean="0"/>
              <a:t>동일한 카드를 각 포지션별 </a:t>
            </a:r>
            <a:r>
              <a:rPr lang="en-US" altLang="ko-KR" sz="1200" smtClean="0"/>
              <a:t>1</a:t>
            </a:r>
            <a:r>
              <a:rPr lang="ko-KR" altLang="en-US" sz="1200" smtClean="0"/>
              <a:t>장씩 </a:t>
            </a:r>
            <a:r>
              <a:rPr lang="en-US" altLang="ko-KR" sz="1200" smtClean="0"/>
              <a:t>3</a:t>
            </a:r>
            <a:r>
              <a:rPr lang="ko-KR" altLang="en-US" sz="1200" smtClean="0"/>
              <a:t>장 배치하는 것도 가능하다</a:t>
            </a:r>
            <a:r>
              <a:rPr lang="en-US" altLang="ko-KR" sz="1200" smtClean="0"/>
              <a:t>.(</a:t>
            </a:r>
            <a:r>
              <a:rPr lang="ko-KR" altLang="en-US" sz="1200" smtClean="0"/>
              <a:t>예외 있음</a:t>
            </a:r>
            <a:r>
              <a:rPr lang="en-US" altLang="ko-KR" sz="1200" smtClean="0"/>
              <a:t>)</a:t>
            </a:r>
            <a:endParaRPr lang="en-US" altLang="ko-KR" sz="1200" dirty="0" smtClean="0"/>
          </a:p>
          <a:p>
            <a:endParaRPr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6197" y="3509794"/>
            <a:ext cx="531845" cy="3638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후위</a:t>
            </a:r>
            <a:endParaRPr lang="ko-KR" altLang="en-US" sz="12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1674078" y="3509794"/>
            <a:ext cx="531845" cy="3638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중위</a:t>
            </a:r>
            <a:endParaRPr lang="ko-KR" altLang="en-US" sz="1200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2796088" y="3509794"/>
            <a:ext cx="531845" cy="3638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전위</a:t>
            </a:r>
            <a:endParaRPr lang="ko-KR" altLang="en-US" sz="1200" dirty="0"/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909" y="4062963"/>
            <a:ext cx="1065639" cy="1428746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0555" y="4071463"/>
            <a:ext cx="1084159" cy="1411746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6709" y="4071462"/>
            <a:ext cx="1083489" cy="1410873"/>
          </a:xfrm>
          <a:prstGeom prst="rect">
            <a:avLst/>
          </a:prstGeom>
        </p:spPr>
      </p:pic>
      <p:pic>
        <p:nvPicPr>
          <p:cNvPr id="24" name="그림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800" y="4071463"/>
            <a:ext cx="1083489" cy="1410873"/>
          </a:xfrm>
          <a:prstGeom prst="rect">
            <a:avLst/>
          </a:prstGeom>
        </p:spPr>
      </p:pic>
      <p:sp>
        <p:nvSpPr>
          <p:cNvPr id="25" name="직사각형 24"/>
          <p:cNvSpPr/>
          <p:nvPr/>
        </p:nvSpPr>
        <p:spPr>
          <a:xfrm>
            <a:off x="0" y="196889"/>
            <a:ext cx="2855168" cy="3759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캐릭터와 배치</a:t>
            </a:r>
            <a:endParaRPr lang="ko-KR" altLang="en-US" dirty="0"/>
          </a:p>
        </p:txBody>
      </p:sp>
      <p:sp>
        <p:nvSpPr>
          <p:cNvPr id="26" name="직사각형 25"/>
          <p:cNvSpPr/>
          <p:nvPr/>
        </p:nvSpPr>
        <p:spPr>
          <a:xfrm>
            <a:off x="5447759" y="196889"/>
            <a:ext cx="5303210" cy="37599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캐릭터와 전략 서포트 카드 최대 각 </a:t>
            </a:r>
            <a:r>
              <a:rPr lang="en-US" altLang="ko-KR" smtClean="0"/>
              <a:t>3</a:t>
            </a:r>
            <a:r>
              <a:rPr lang="ko-KR" altLang="en-US" smtClean="0"/>
              <a:t>개로 팀구성</a:t>
            </a:r>
            <a:endParaRPr lang="ko-KR" altLang="en-US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89" y="1352116"/>
            <a:ext cx="1763784" cy="1909546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8548" y="1351300"/>
            <a:ext cx="1241527" cy="1952571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4714" y="1422754"/>
            <a:ext cx="1520166" cy="1645795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4890026" y="922238"/>
            <a:ext cx="6418679" cy="225650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2000" dirty="0" smtClean="0"/>
              <a:t>캐릭터 </a:t>
            </a:r>
            <a:endParaRPr lang="en-US" altLang="ko-KR" sz="2000" dirty="0" smtClean="0"/>
          </a:p>
          <a:p>
            <a:pPr algn="ctr"/>
            <a:endParaRPr lang="en-US" altLang="ko-KR" sz="20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dirty="0" err="1" smtClean="0"/>
              <a:t>인게임에서</a:t>
            </a:r>
            <a:r>
              <a:rPr lang="ko-KR" altLang="en-US" sz="1200" dirty="0" smtClean="0"/>
              <a:t> 모델을 가지며 움직이고 </a:t>
            </a:r>
            <a:r>
              <a:rPr lang="ko-KR" altLang="en-US" sz="1200" smtClean="0"/>
              <a:t>전투하는 개체</a:t>
            </a:r>
            <a:endParaRPr lang="en-US" altLang="ko-KR" sz="1200" dirty="0" smtClean="0"/>
          </a:p>
          <a:p>
            <a:endParaRPr lang="en-US" altLang="ko-KR" sz="1200" dirty="0"/>
          </a:p>
          <a:p>
            <a:r>
              <a:rPr lang="en-US" altLang="ko-KR" sz="1200" dirty="0" smtClean="0"/>
              <a:t>-</a:t>
            </a:r>
            <a:r>
              <a:rPr lang="ko-KR" altLang="en-US" sz="1200" dirty="0" smtClean="0"/>
              <a:t>전투 위치에 따라 전위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중위</a:t>
            </a:r>
            <a:r>
              <a:rPr lang="en-US" altLang="ko-KR" sz="1200" dirty="0" smtClean="0"/>
              <a:t>, </a:t>
            </a:r>
            <a:r>
              <a:rPr lang="ko-KR" altLang="en-US" sz="1200" dirty="0" smtClean="0"/>
              <a:t>후위로 각 캐릭터를 배치한다</a:t>
            </a:r>
            <a:r>
              <a:rPr lang="en-US" altLang="ko-KR" sz="1200" dirty="0" smtClean="0"/>
              <a:t>. 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-</a:t>
            </a:r>
            <a:r>
              <a:rPr lang="ko-KR" altLang="en-US" sz="1200" dirty="0" smtClean="0"/>
              <a:t>각 </a:t>
            </a:r>
            <a:r>
              <a:rPr lang="ko-KR" altLang="en-US" sz="1200" smtClean="0"/>
              <a:t>캐릭터 별로 </a:t>
            </a:r>
            <a:r>
              <a:rPr lang="ko-KR" altLang="en-US" sz="1200" dirty="0" smtClean="0"/>
              <a:t>적성 포지션을 가지고 </a:t>
            </a:r>
            <a:r>
              <a:rPr lang="ko-KR" altLang="en-US" sz="1200" smtClean="0"/>
              <a:t>있다</a:t>
            </a:r>
            <a:r>
              <a:rPr lang="en-US" altLang="ko-KR" sz="1200" smtClean="0"/>
              <a:t>.(</a:t>
            </a:r>
            <a:r>
              <a:rPr lang="ko-KR" altLang="en-US" sz="1200" smtClean="0"/>
              <a:t>적성 포지션이 아닌 곳에도 배치할 수 있다</a:t>
            </a:r>
            <a:r>
              <a:rPr lang="en-US" altLang="ko-KR" sz="1200"/>
              <a:t>)</a:t>
            </a:r>
            <a:endParaRPr lang="en-US" altLang="ko-KR" sz="1200" dirty="0" smtClean="0"/>
          </a:p>
          <a:p>
            <a:endParaRPr lang="en-US" altLang="ko-KR" sz="1200" dirty="0" smtClean="0"/>
          </a:p>
          <a:p>
            <a:r>
              <a:rPr lang="en-US" altLang="ko-KR" sz="1200" smtClean="0"/>
              <a:t>-</a:t>
            </a:r>
            <a:r>
              <a:rPr lang="ko-KR" altLang="en-US" sz="1200" smtClean="0"/>
              <a:t>모든 캐릭터는 배치한 포지션</a:t>
            </a:r>
            <a:r>
              <a:rPr lang="en-US" altLang="ko-KR" sz="1200" smtClean="0"/>
              <a:t>(</a:t>
            </a:r>
            <a:r>
              <a:rPr lang="ko-KR" altLang="en-US" sz="1200" smtClean="0"/>
              <a:t>전위</a:t>
            </a:r>
            <a:r>
              <a:rPr lang="en-US" altLang="ko-KR" sz="1200" smtClean="0"/>
              <a:t>,</a:t>
            </a:r>
            <a:r>
              <a:rPr lang="ko-KR" altLang="en-US" sz="1200" smtClean="0"/>
              <a:t>중위</a:t>
            </a:r>
            <a:r>
              <a:rPr lang="en-US" altLang="ko-KR" sz="1200" smtClean="0"/>
              <a:t>,</a:t>
            </a:r>
            <a:r>
              <a:rPr lang="ko-KR" altLang="en-US" sz="1200" smtClean="0"/>
              <a:t>후위</a:t>
            </a:r>
            <a:r>
              <a:rPr lang="en-US" altLang="ko-KR" sz="1200" smtClean="0"/>
              <a:t>)</a:t>
            </a:r>
            <a:r>
              <a:rPr lang="ko-KR" altLang="en-US" sz="1200" smtClean="0"/>
              <a:t>에 따라 달라지는 효과를 가진다</a:t>
            </a:r>
            <a:r>
              <a:rPr lang="en-US" altLang="ko-KR" sz="1200" smtClean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41550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직사각형 18"/>
          <p:cNvSpPr/>
          <p:nvPr/>
        </p:nvSpPr>
        <p:spPr>
          <a:xfrm>
            <a:off x="-1" y="0"/>
            <a:ext cx="7342615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3962" y="439606"/>
            <a:ext cx="6316045" cy="29159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3266102" y="439606"/>
            <a:ext cx="1017037" cy="2915908"/>
          </a:xfrm>
          <a:prstGeom prst="rect">
            <a:avLst/>
          </a:prstGeom>
          <a:solidFill>
            <a:srgbClr val="0070C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249065" y="439606"/>
            <a:ext cx="1017037" cy="2915908"/>
          </a:xfrm>
          <a:prstGeom prst="rect">
            <a:avLst/>
          </a:pr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232028" y="439606"/>
            <a:ext cx="1017037" cy="291590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74623" y="541175"/>
            <a:ext cx="531845" cy="3638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후위</a:t>
            </a:r>
            <a:endParaRPr lang="ko-KR" altLang="en-US" sz="1200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491660" y="541175"/>
            <a:ext cx="531845" cy="3638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중위</a:t>
            </a:r>
            <a:endParaRPr lang="ko-KR" altLang="en-US" sz="1200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08697" y="541175"/>
            <a:ext cx="531845" cy="36389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전위</a:t>
            </a:r>
            <a:endParaRPr lang="ko-KR" altLang="en-US" sz="1200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52925" y="3670600"/>
            <a:ext cx="6418679" cy="287231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ko-KR" altLang="en-US" sz="1400" dirty="0" smtClean="0"/>
              <a:t>전위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팀의 가장 앞쪽에서 전투를 진행하며 적의 시선을 끌어 중위와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</a:t>
            </a:r>
            <a:r>
              <a:rPr lang="ko-KR" altLang="en-US" sz="1400" dirty="0" smtClean="0"/>
              <a:t>후위를 지키는 포지션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주로 체력과 방어력이 뛰어난 탱커를 배치</a:t>
            </a:r>
            <a:endParaRPr lang="en-US" altLang="ko-KR" sz="1400" dirty="0" smtClean="0"/>
          </a:p>
          <a:p>
            <a:endParaRPr lang="en-US" altLang="ko-KR" sz="1400" dirty="0"/>
          </a:p>
          <a:p>
            <a:endParaRPr lang="en-US" altLang="ko-KR" sz="1400" dirty="0" smtClean="0"/>
          </a:p>
          <a:p>
            <a:r>
              <a:rPr lang="ko-KR" altLang="en-US" sz="1400" dirty="0" smtClean="0"/>
              <a:t>중위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팀의 전위와 후위 사이의 중간지대에서 전투를 진행하며 전위가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</a:t>
            </a:r>
            <a:r>
              <a:rPr lang="ko-KR" altLang="en-US" sz="1400" dirty="0" smtClean="0"/>
              <a:t>적의 시선을 끌 동안 적을 공격하는 포지션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주로 공격력이 뛰어난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</a:t>
            </a:r>
            <a:r>
              <a:rPr lang="ko-KR" altLang="en-US" sz="1400" dirty="0" smtClean="0"/>
              <a:t>근거리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원거리 딜러를 배치</a:t>
            </a:r>
            <a:endParaRPr lang="en-US" altLang="ko-KR" sz="1400" dirty="0" smtClean="0"/>
          </a:p>
          <a:p>
            <a:endParaRPr lang="en-US" altLang="ko-KR" sz="1400" dirty="0"/>
          </a:p>
          <a:p>
            <a:r>
              <a:rPr lang="ko-KR" altLang="en-US" sz="1400" dirty="0" smtClean="0"/>
              <a:t>후위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팀의 가장 뒤쪽에 배치되어 팀에게 이로운 효과를 제공하거나 적의   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</a:t>
            </a:r>
            <a:r>
              <a:rPr lang="ko-KR" altLang="en-US" sz="1400" dirty="0" smtClean="0"/>
              <a:t>최후방으로 숨어들어가 전략적인 공격을 진행하는 포지션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주로 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</a:t>
            </a:r>
            <a:r>
              <a:rPr lang="ko-KR" altLang="en-US" sz="1400" dirty="0" smtClean="0"/>
              <a:t>팀에게 버프와 힐을 주는 </a:t>
            </a:r>
            <a:r>
              <a:rPr lang="ko-KR" altLang="en-US" sz="1400" dirty="0" err="1" smtClean="0"/>
              <a:t>힐러와</a:t>
            </a:r>
            <a:r>
              <a:rPr lang="ko-KR" altLang="en-US" sz="1400" dirty="0" smtClean="0"/>
              <a:t> 체력이 낮은 적을 순식간에 제거할</a:t>
            </a:r>
            <a:r>
              <a:rPr lang="en-US" altLang="ko-KR" sz="1400" dirty="0" smtClean="0"/>
              <a:t/>
            </a:r>
            <a:br>
              <a:rPr lang="en-US" altLang="ko-KR" sz="1400" dirty="0" smtClean="0"/>
            </a:br>
            <a:r>
              <a:rPr lang="en-US" altLang="ko-KR" sz="1400" dirty="0" smtClean="0"/>
              <a:t>        </a:t>
            </a:r>
            <a:r>
              <a:rPr lang="ko-KR" altLang="en-US" sz="1400" dirty="0" smtClean="0"/>
              <a:t>수 있는 암살자를 배치</a:t>
            </a:r>
            <a:endParaRPr lang="ko-KR" altLang="en-US" sz="1400" dirty="0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2615" y="0"/>
            <a:ext cx="48493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413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2" y="1354006"/>
            <a:ext cx="6316045" cy="2915908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2" y="4826294"/>
            <a:ext cx="484408" cy="4844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632" y="5753327"/>
            <a:ext cx="484408" cy="484408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236100" y="3474176"/>
            <a:ext cx="1670178" cy="70911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0" y="421628"/>
            <a:ext cx="2220686" cy="37599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자동전투와</a:t>
            </a:r>
            <a:r>
              <a:rPr lang="ko-KR" altLang="en-US" dirty="0" smtClean="0"/>
              <a:t> 스킬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89041" y="4826294"/>
            <a:ext cx="55610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Auto : </a:t>
            </a:r>
            <a:r>
              <a:rPr lang="ko-KR" altLang="en-US" dirty="0" smtClean="0"/>
              <a:t>기본 공격과 자동 이동 이외에 스킬도 자동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</a:t>
            </a:r>
            <a:r>
              <a:rPr lang="ko-KR" altLang="en-US" dirty="0" smtClean="0"/>
              <a:t>으로 사용하는 모드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989040" y="5803104"/>
            <a:ext cx="57223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Semi Auto : </a:t>
            </a:r>
            <a:r>
              <a:rPr lang="ko-KR" altLang="en-US" dirty="0" smtClean="0"/>
              <a:t>기본 공격과 자동 </a:t>
            </a:r>
            <a:r>
              <a:rPr lang="ko-KR" altLang="en-US" dirty="0" err="1" smtClean="0"/>
              <a:t>이동까지만</a:t>
            </a:r>
            <a:r>
              <a:rPr lang="ko-KR" altLang="en-US" dirty="0" smtClean="0"/>
              <a:t> 지원하며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en-US" altLang="ko-KR" dirty="0" smtClean="0"/>
              <a:t>                </a:t>
            </a:r>
            <a:r>
              <a:rPr lang="ko-KR" altLang="en-US" dirty="0" smtClean="0"/>
              <a:t>스킬은 직접 유저가 사용해야 하는 모드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95302" y="4321183"/>
            <a:ext cx="21452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※</a:t>
            </a:r>
            <a:r>
              <a:rPr lang="ko-KR" altLang="en-US" dirty="0" smtClean="0"/>
              <a:t>조작 모드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95302" y="6471989"/>
            <a:ext cx="55610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rgbClr val="EF415A"/>
                </a:solidFill>
              </a:rPr>
              <a:t>＊완전 수동은 지원하지 않는다</a:t>
            </a:r>
            <a:r>
              <a:rPr lang="en-US" altLang="ko-KR" dirty="0" smtClean="0">
                <a:solidFill>
                  <a:srgbClr val="EF415A"/>
                </a:solidFill>
              </a:rPr>
              <a:t>.</a:t>
            </a:r>
            <a:endParaRPr lang="ko-KR" altLang="en-US" dirty="0">
              <a:solidFill>
                <a:srgbClr val="EF415A"/>
              </a:solidFill>
            </a:endParaRPr>
          </a:p>
        </p:txBody>
      </p:sp>
      <p:cxnSp>
        <p:nvCxnSpPr>
          <p:cNvPr id="13" name="꺾인 연결선 12"/>
          <p:cNvCxnSpPr>
            <a:stCxn id="6" idx="2"/>
          </p:cNvCxnSpPr>
          <p:nvPr/>
        </p:nvCxnSpPr>
        <p:spPr>
          <a:xfrm rot="5400000" flipH="1" flipV="1">
            <a:off x="5610582" y="1867904"/>
            <a:ext cx="1775993" cy="2854781"/>
          </a:xfrm>
          <a:prstGeom prst="bentConnector4">
            <a:avLst>
              <a:gd name="adj1" fmla="val -12872"/>
              <a:gd name="adj2" fmla="val 6462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/>
          <p:cNvSpPr/>
          <p:nvPr/>
        </p:nvSpPr>
        <p:spPr>
          <a:xfrm>
            <a:off x="8014998" y="1791478"/>
            <a:ext cx="615820" cy="615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1</a:t>
            </a:r>
            <a:r>
              <a:rPr lang="ko-KR" altLang="en-US" sz="1100" dirty="0" smtClean="0"/>
              <a:t>번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캐릭터</a:t>
            </a:r>
            <a:endParaRPr lang="ko-KR" altLang="en-US" sz="1100" dirty="0"/>
          </a:p>
        </p:txBody>
      </p:sp>
      <p:sp>
        <p:nvSpPr>
          <p:cNvPr id="16" name="직사각형 15"/>
          <p:cNvSpPr/>
          <p:nvPr/>
        </p:nvSpPr>
        <p:spPr>
          <a:xfrm>
            <a:off x="8895186" y="1791478"/>
            <a:ext cx="615820" cy="615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2</a:t>
            </a:r>
            <a:r>
              <a:rPr lang="ko-KR" altLang="en-US" sz="1100" dirty="0" smtClean="0"/>
              <a:t>번</a:t>
            </a:r>
            <a:endParaRPr lang="en-US" altLang="ko-KR" sz="1100" dirty="0"/>
          </a:p>
          <a:p>
            <a:pPr algn="ctr"/>
            <a:r>
              <a:rPr lang="ko-KR" altLang="en-US" sz="1100" dirty="0"/>
              <a:t>캐릭터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9819694" y="1791478"/>
            <a:ext cx="615820" cy="61582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100" dirty="0" smtClean="0"/>
              <a:t>3</a:t>
            </a:r>
            <a:r>
              <a:rPr lang="ko-KR" altLang="en-US" sz="1100" dirty="0" smtClean="0"/>
              <a:t>번</a:t>
            </a:r>
            <a:endParaRPr lang="en-US" altLang="ko-KR" sz="1100" dirty="0"/>
          </a:p>
          <a:p>
            <a:pPr algn="ctr"/>
            <a:r>
              <a:rPr lang="ko-KR" altLang="en-US" sz="1100" dirty="0"/>
              <a:t>캐릭터</a:t>
            </a:r>
          </a:p>
        </p:txBody>
      </p:sp>
      <p:sp>
        <p:nvSpPr>
          <p:cNvPr id="19" name="타원 18"/>
          <p:cNvSpPr/>
          <p:nvPr/>
        </p:nvSpPr>
        <p:spPr>
          <a:xfrm>
            <a:off x="7925969" y="1670180"/>
            <a:ext cx="242596" cy="24259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4</a:t>
            </a:r>
            <a:endParaRPr lang="ko-KR" altLang="en-US" dirty="0"/>
          </a:p>
        </p:txBody>
      </p:sp>
      <p:sp>
        <p:nvSpPr>
          <p:cNvPr id="21" name="타원 20"/>
          <p:cNvSpPr/>
          <p:nvPr/>
        </p:nvSpPr>
        <p:spPr>
          <a:xfrm>
            <a:off x="8807125" y="1671247"/>
            <a:ext cx="248040" cy="24291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2" name="타원 21"/>
          <p:cNvSpPr/>
          <p:nvPr/>
        </p:nvSpPr>
        <p:spPr>
          <a:xfrm>
            <a:off x="9695674" y="1670180"/>
            <a:ext cx="248040" cy="242916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2</a:t>
            </a:r>
            <a:endParaRPr lang="ko-KR" altLang="en-US" dirty="0"/>
          </a:p>
        </p:txBody>
      </p:sp>
      <p:cxnSp>
        <p:nvCxnSpPr>
          <p:cNvPr id="24" name="꺾인 연결선 23"/>
          <p:cNvCxnSpPr>
            <a:stCxn id="19" idx="0"/>
          </p:cNvCxnSpPr>
          <p:nvPr/>
        </p:nvCxnSpPr>
        <p:spPr>
          <a:xfrm rot="5400000" flipH="1" flipV="1">
            <a:off x="8047461" y="1287430"/>
            <a:ext cx="382556" cy="382944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8430212" y="1149124"/>
            <a:ext cx="207139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스킬 사용에 필요한 코스트</a:t>
            </a:r>
            <a:endParaRPr lang="ko-KR" altLang="en-US" sz="1200" dirty="0"/>
          </a:p>
        </p:txBody>
      </p:sp>
      <p:sp>
        <p:nvSpPr>
          <p:cNvPr id="26" name="직사각형 25"/>
          <p:cNvSpPr/>
          <p:nvPr/>
        </p:nvSpPr>
        <p:spPr>
          <a:xfrm>
            <a:off x="8706238" y="2673144"/>
            <a:ext cx="121298" cy="10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직사각형 26"/>
          <p:cNvSpPr/>
          <p:nvPr/>
        </p:nvSpPr>
        <p:spPr>
          <a:xfrm>
            <a:off x="8858832" y="2673144"/>
            <a:ext cx="121298" cy="10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9011232" y="2673143"/>
            <a:ext cx="121298" cy="10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/>
          <p:cNvSpPr/>
          <p:nvPr/>
        </p:nvSpPr>
        <p:spPr>
          <a:xfrm>
            <a:off x="9163049" y="2673144"/>
            <a:ext cx="121298" cy="10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직사각형 37"/>
          <p:cNvSpPr/>
          <p:nvPr/>
        </p:nvSpPr>
        <p:spPr>
          <a:xfrm>
            <a:off x="9315643" y="2673144"/>
            <a:ext cx="121298" cy="10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/>
          <p:cNvSpPr/>
          <p:nvPr/>
        </p:nvSpPr>
        <p:spPr>
          <a:xfrm>
            <a:off x="9468043" y="2673143"/>
            <a:ext cx="121298" cy="10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9619860" y="2673143"/>
            <a:ext cx="121298" cy="10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9772454" y="2673143"/>
            <a:ext cx="121298" cy="10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9924854" y="2673142"/>
            <a:ext cx="121298" cy="10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/>
          <p:cNvSpPr/>
          <p:nvPr/>
        </p:nvSpPr>
        <p:spPr>
          <a:xfrm>
            <a:off x="10076671" y="2673142"/>
            <a:ext cx="121298" cy="10263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8145627" y="2556588"/>
            <a:ext cx="485191" cy="335743"/>
          </a:xfrm>
          <a:prstGeom prst="round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10/10</a:t>
            </a:r>
            <a:endParaRPr lang="ko-KR" altLang="en-US" sz="800" dirty="0"/>
          </a:p>
        </p:txBody>
      </p:sp>
      <p:sp>
        <p:nvSpPr>
          <p:cNvPr id="46" name="TextBox 45"/>
          <p:cNvSpPr txBox="1"/>
          <p:nvPr/>
        </p:nvSpPr>
        <p:spPr>
          <a:xfrm>
            <a:off x="8173517" y="2892331"/>
            <a:ext cx="442818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800" dirty="0" smtClean="0"/>
              <a:t>COST</a:t>
            </a:r>
            <a:endParaRPr lang="ko-KR" altLang="en-US" sz="800" dirty="0"/>
          </a:p>
        </p:txBody>
      </p:sp>
      <p:sp>
        <p:nvSpPr>
          <p:cNvPr id="47" name="직사각형 46"/>
          <p:cNvSpPr/>
          <p:nvPr/>
        </p:nvSpPr>
        <p:spPr>
          <a:xfrm>
            <a:off x="8014998" y="2527529"/>
            <a:ext cx="2420516" cy="55118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0" name="꺾인 연결선 49"/>
          <p:cNvCxnSpPr>
            <a:stCxn id="17" idx="3"/>
            <a:endCxn id="51" idx="3"/>
          </p:cNvCxnSpPr>
          <p:nvPr/>
        </p:nvCxnSpPr>
        <p:spPr>
          <a:xfrm flipV="1">
            <a:off x="10435514" y="672871"/>
            <a:ext cx="186223" cy="1426517"/>
          </a:xfrm>
          <a:prstGeom prst="bentConnector3">
            <a:avLst>
              <a:gd name="adj1" fmla="val 222756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/>
          <p:cNvSpPr txBox="1"/>
          <p:nvPr/>
        </p:nvSpPr>
        <p:spPr>
          <a:xfrm>
            <a:off x="8168565" y="534371"/>
            <a:ext cx="245317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smtClean="0"/>
              <a:t>클릭 시 해당 캐릭터의 스킬 사용</a:t>
            </a:r>
            <a:endParaRPr lang="ko-KR" altLang="en-US" sz="1200" dirty="0"/>
          </a:p>
        </p:txBody>
      </p:sp>
      <p:sp>
        <p:nvSpPr>
          <p:cNvPr id="56" name="타원 55"/>
          <p:cNvSpPr/>
          <p:nvPr/>
        </p:nvSpPr>
        <p:spPr>
          <a:xfrm>
            <a:off x="10633462" y="2505934"/>
            <a:ext cx="594376" cy="594376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 smtClean="0"/>
              <a:t>강화</a:t>
            </a:r>
            <a:endParaRPr lang="ko-KR" altLang="en-US" sz="900" dirty="0"/>
          </a:p>
        </p:txBody>
      </p:sp>
      <p:cxnSp>
        <p:nvCxnSpPr>
          <p:cNvPr id="58" name="꺾인 연결선 57"/>
          <p:cNvCxnSpPr>
            <a:stCxn id="47" idx="1"/>
            <a:endCxn id="59" idx="1"/>
          </p:cNvCxnSpPr>
          <p:nvPr/>
        </p:nvCxnSpPr>
        <p:spPr>
          <a:xfrm rot="10800000" flipV="1">
            <a:off x="7914308" y="2803122"/>
            <a:ext cx="100690" cy="815337"/>
          </a:xfrm>
          <a:prstGeom prst="bentConnector3">
            <a:avLst>
              <a:gd name="adj1" fmla="val 32703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/>
          <p:cNvSpPr txBox="1"/>
          <p:nvPr/>
        </p:nvSpPr>
        <p:spPr>
          <a:xfrm>
            <a:off x="7914308" y="3295294"/>
            <a:ext cx="2613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스킬 사용 시 해당 코스트만큼 차감</a:t>
            </a:r>
            <a:r>
              <a:rPr lang="en-US" altLang="ko-KR" sz="1200" dirty="0" smtClean="0"/>
              <a:t>.</a:t>
            </a:r>
          </a:p>
          <a:p>
            <a:r>
              <a:rPr lang="en-US" altLang="ko-KR" sz="1200" dirty="0" smtClean="0"/>
              <a:t>N</a:t>
            </a:r>
            <a:r>
              <a:rPr lang="ko-KR" altLang="en-US" sz="1200" dirty="0" smtClean="0"/>
              <a:t>초마다 </a:t>
            </a:r>
            <a:r>
              <a:rPr lang="en-US" altLang="ko-KR" sz="1200" dirty="0" smtClean="0"/>
              <a:t>1</a:t>
            </a:r>
            <a:r>
              <a:rPr lang="ko-KR" altLang="en-US" sz="1200" dirty="0" smtClean="0"/>
              <a:t>씩 </a:t>
            </a:r>
            <a:r>
              <a:rPr lang="ko-KR" altLang="en-US" sz="1200" smtClean="0"/>
              <a:t>회복</a:t>
            </a:r>
            <a:r>
              <a:rPr lang="en-US" altLang="ko-KR" sz="1200" smtClean="0"/>
              <a:t>.</a:t>
            </a:r>
          </a:p>
          <a:p>
            <a:r>
              <a:rPr lang="ko-KR" altLang="en-US" sz="1200" smtClean="0"/>
              <a:t>게임 시작 시 </a:t>
            </a:r>
            <a:r>
              <a:rPr lang="en-US" altLang="ko-KR" sz="1200" smtClean="0"/>
              <a:t>0</a:t>
            </a:r>
            <a:r>
              <a:rPr lang="ko-KR" altLang="en-US" sz="1200" smtClean="0"/>
              <a:t>에서부터 시작</a:t>
            </a:r>
            <a:r>
              <a:rPr lang="en-US" altLang="ko-KR" sz="1200" smtClean="0"/>
              <a:t>.</a:t>
            </a:r>
            <a:endParaRPr lang="ko-KR" altLang="en-US" sz="1200" dirty="0"/>
          </a:p>
        </p:txBody>
      </p:sp>
      <p:cxnSp>
        <p:nvCxnSpPr>
          <p:cNvPr id="63" name="꺾인 연결선 62"/>
          <p:cNvCxnSpPr>
            <a:stCxn id="56" idx="6"/>
            <a:endCxn id="64" idx="3"/>
          </p:cNvCxnSpPr>
          <p:nvPr/>
        </p:nvCxnSpPr>
        <p:spPr>
          <a:xfrm flipH="1">
            <a:off x="10621347" y="2803122"/>
            <a:ext cx="606491" cy="1841833"/>
          </a:xfrm>
          <a:prstGeom prst="bentConnector3">
            <a:avLst>
              <a:gd name="adj1" fmla="val -3769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/>
          <p:cNvSpPr txBox="1"/>
          <p:nvPr/>
        </p:nvSpPr>
        <p:spPr>
          <a:xfrm>
            <a:off x="8007806" y="4321789"/>
            <a:ext cx="261354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게임 시작 후 </a:t>
            </a:r>
            <a:r>
              <a:rPr lang="en-US" altLang="ko-KR" sz="1200" dirty="0" smtClean="0"/>
              <a:t>60</a:t>
            </a:r>
            <a:r>
              <a:rPr lang="ko-KR" altLang="en-US" sz="1200" dirty="0" smtClean="0"/>
              <a:t>초간 </a:t>
            </a:r>
            <a:r>
              <a:rPr lang="ko-KR" altLang="en-US" sz="1200" dirty="0" err="1" smtClean="0"/>
              <a:t>쿨타임</a:t>
            </a:r>
            <a:r>
              <a:rPr lang="ko-KR" altLang="en-US" sz="1200" dirty="0" smtClean="0"/>
              <a:t> 적용</a:t>
            </a:r>
            <a:r>
              <a:rPr lang="en-US" altLang="ko-KR" sz="1200" dirty="0" smtClean="0"/>
              <a:t>.</a:t>
            </a:r>
          </a:p>
          <a:p>
            <a:r>
              <a:rPr lang="ko-KR" altLang="en-US" sz="1200" dirty="0" smtClean="0"/>
              <a:t>코스트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을 사용하여 한 캐릭터의 스킬을 강화하는 방식</a:t>
            </a:r>
            <a:r>
              <a:rPr lang="en-US" altLang="ko-KR" sz="1200" dirty="0" smtClean="0"/>
              <a:t>(</a:t>
            </a:r>
            <a:r>
              <a:rPr lang="ko-KR" altLang="en-US" sz="1200" dirty="0" smtClean="0"/>
              <a:t>극대화 스킬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381880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dirty="0" smtClean="0"/>
              <a:t>3.</a:t>
            </a:r>
            <a:r>
              <a:rPr lang="ko-KR" altLang="en-US" dirty="0" smtClean="0"/>
              <a:t>마케팅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ko-KR" altLang="en-US" sz="96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목표 및 방향성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3517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830565" y="2585106"/>
            <a:ext cx="6994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리니지와 같이 치열한 경쟁을 부추기거나 돈을 많이 투자할수록 타 유저를 통제할 수 있게 하는 </a:t>
            </a:r>
            <a:r>
              <a:rPr lang="en-US" altLang="ko-KR" dirty="0" smtClean="0"/>
              <a:t>BM</a:t>
            </a:r>
            <a:r>
              <a:rPr lang="ko-KR" altLang="en-US" dirty="0" smtClean="0"/>
              <a:t>구조는 지양하고 탄탄한 스토리와 </a:t>
            </a:r>
            <a:r>
              <a:rPr lang="ko-KR" altLang="en-US" dirty="0" err="1" smtClean="0"/>
              <a:t>게임성으로</a:t>
            </a:r>
            <a:r>
              <a:rPr lang="ko-KR" altLang="en-US" dirty="0" smtClean="0"/>
              <a:t> 혼자 플레이 하여도 충분히 재미있고 </a:t>
            </a:r>
            <a:r>
              <a:rPr lang="ko-KR" altLang="en-US" dirty="0" err="1"/>
              <a:t>캐릭터성과</a:t>
            </a:r>
            <a:r>
              <a:rPr lang="ko-KR" altLang="en-US" dirty="0"/>
              <a:t> </a:t>
            </a:r>
            <a:r>
              <a:rPr lang="ko-KR" altLang="en-US" dirty="0" err="1"/>
              <a:t>아바타</a:t>
            </a:r>
            <a:r>
              <a:rPr lang="en-US" altLang="ko-KR" dirty="0"/>
              <a:t>(</a:t>
            </a:r>
            <a:r>
              <a:rPr lang="ko-KR" altLang="en-US" dirty="0"/>
              <a:t>체형</a:t>
            </a:r>
            <a:r>
              <a:rPr lang="en-US" altLang="ko-KR" dirty="0"/>
              <a:t>), </a:t>
            </a:r>
            <a:r>
              <a:rPr lang="ko-KR" altLang="en-US" dirty="0"/>
              <a:t>스킨</a:t>
            </a:r>
            <a:r>
              <a:rPr lang="en-US" altLang="ko-KR" dirty="0"/>
              <a:t>(</a:t>
            </a:r>
            <a:r>
              <a:rPr lang="ko-KR" altLang="en-US" dirty="0"/>
              <a:t>복장</a:t>
            </a:r>
            <a:r>
              <a:rPr lang="en-US" altLang="ko-KR" dirty="0"/>
              <a:t>)</a:t>
            </a:r>
            <a:r>
              <a:rPr lang="ko-KR" altLang="en-US" dirty="0"/>
              <a:t>을 </a:t>
            </a:r>
            <a:r>
              <a:rPr lang="ko-KR" altLang="en-US" dirty="0" smtClean="0"/>
              <a:t>통하여 캐릭터를 구매하고 자신만의 </a:t>
            </a:r>
            <a:r>
              <a:rPr lang="en-US" altLang="ko-KR" dirty="0" smtClean="0"/>
              <a:t>‘</a:t>
            </a:r>
            <a:r>
              <a:rPr lang="ko-KR" altLang="en-US" dirty="0" err="1" smtClean="0"/>
              <a:t>애정캐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를 조합하기 위해 </a:t>
            </a:r>
            <a:r>
              <a:rPr lang="ko-KR" altLang="en-US" dirty="0" err="1" smtClean="0"/>
              <a:t>과금을</a:t>
            </a:r>
            <a:r>
              <a:rPr lang="ko-KR" altLang="en-US" dirty="0" smtClean="0"/>
              <a:t> 하게 하는 방식을 지향한다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 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30565" y="691049"/>
            <a:ext cx="69944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게임에 대한 유저의 </a:t>
            </a:r>
            <a:r>
              <a:rPr lang="ko-KR" altLang="en-US" dirty="0" err="1" smtClean="0"/>
              <a:t>충성도를</a:t>
            </a:r>
            <a:r>
              <a:rPr lang="ko-KR" altLang="en-US" dirty="0" smtClean="0"/>
              <a:t> 높이기 위해 이중</a:t>
            </a:r>
            <a:r>
              <a:rPr lang="en-US" altLang="ko-KR" dirty="0" smtClean="0"/>
              <a:t>,</a:t>
            </a:r>
            <a:r>
              <a:rPr lang="ko-KR" altLang="en-US" dirty="0" smtClean="0"/>
              <a:t>삼중 뽑기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가챠</a:t>
            </a:r>
            <a:r>
              <a:rPr lang="en-US" altLang="ko-KR" dirty="0" smtClean="0"/>
              <a:t>) </a:t>
            </a:r>
            <a:r>
              <a:rPr lang="ko-KR" altLang="en-US" dirty="0" smtClean="0"/>
              <a:t>등을 이용한 무리한 </a:t>
            </a:r>
            <a:r>
              <a:rPr lang="ko-KR" altLang="en-US" dirty="0" err="1" smtClean="0"/>
              <a:t>과금구조를</a:t>
            </a:r>
            <a:r>
              <a:rPr lang="ko-KR" altLang="en-US" dirty="0" smtClean="0"/>
              <a:t> 지양하고 일부 캐릭터와 무기 등은 스토리와 이벤트 등으로 무료로 얻을 수 있게 하되 </a:t>
            </a:r>
            <a:r>
              <a:rPr lang="ko-KR" altLang="en-US" dirty="0" err="1" smtClean="0"/>
              <a:t>아바타와</a:t>
            </a:r>
            <a:r>
              <a:rPr lang="ko-KR" altLang="en-US" dirty="0" smtClean="0"/>
              <a:t> 아이템 제작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드랍</a:t>
            </a:r>
            <a:r>
              <a:rPr lang="ko-KR" altLang="en-US" dirty="0" smtClean="0"/>
              <a:t> 확률 증가 등의 부가적인 </a:t>
            </a:r>
            <a:r>
              <a:rPr lang="en-US" altLang="ko-KR" dirty="0" smtClean="0"/>
              <a:t>BM</a:t>
            </a:r>
            <a:r>
              <a:rPr lang="ko-KR" altLang="en-US" dirty="0" smtClean="0"/>
              <a:t>을 창출하고 장려하는 것을 목표로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6" name="타원 5"/>
          <p:cNvSpPr/>
          <p:nvPr/>
        </p:nvSpPr>
        <p:spPr>
          <a:xfrm>
            <a:off x="4779686" y="986201"/>
            <a:ext cx="130941" cy="13094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7" name="타원 6"/>
          <p:cNvSpPr/>
          <p:nvPr/>
        </p:nvSpPr>
        <p:spPr>
          <a:xfrm>
            <a:off x="765094" y="717080"/>
            <a:ext cx="130941" cy="13094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8" name="타원 7"/>
          <p:cNvSpPr/>
          <p:nvPr/>
        </p:nvSpPr>
        <p:spPr>
          <a:xfrm>
            <a:off x="5494198" y="3169136"/>
            <a:ext cx="130941" cy="13094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1" name="타원 10"/>
          <p:cNvSpPr/>
          <p:nvPr/>
        </p:nvSpPr>
        <p:spPr>
          <a:xfrm>
            <a:off x="768188" y="2585106"/>
            <a:ext cx="130941" cy="13094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2" name="타원 11"/>
          <p:cNvSpPr/>
          <p:nvPr/>
        </p:nvSpPr>
        <p:spPr>
          <a:xfrm>
            <a:off x="5691061" y="2893214"/>
            <a:ext cx="130941" cy="13094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3" name="TextBox 12"/>
          <p:cNvSpPr txBox="1"/>
          <p:nvPr/>
        </p:nvSpPr>
        <p:spPr>
          <a:xfrm>
            <a:off x="830564" y="4479163"/>
            <a:ext cx="699443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캐릭터는 기본적으로 낮은 가격</a:t>
            </a:r>
            <a:r>
              <a:rPr lang="en-US" altLang="ko-KR" dirty="0" smtClean="0"/>
              <a:t>(3</a:t>
            </a:r>
            <a:r>
              <a:rPr lang="ko-KR" altLang="en-US" dirty="0" smtClean="0"/>
              <a:t>만원 이하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설정하고 일부 캐릭터는 게임 콘텐츠를 통해 얻을 수 있게 하여 접근이 용이하게 설계하고 </a:t>
            </a:r>
            <a:r>
              <a:rPr lang="ko-KR" altLang="en-US" dirty="0" err="1" smtClean="0"/>
              <a:t>아바타와</a:t>
            </a:r>
            <a:r>
              <a:rPr lang="ko-KR" altLang="en-US" dirty="0"/>
              <a:t> </a:t>
            </a:r>
            <a:r>
              <a:rPr lang="ko-KR" altLang="en-US" dirty="0" smtClean="0"/>
              <a:t>스킨 또한 저렴한 가격</a:t>
            </a:r>
            <a:r>
              <a:rPr lang="en-US" altLang="ko-KR" dirty="0" smtClean="0"/>
              <a:t>(1</a:t>
            </a:r>
            <a:r>
              <a:rPr lang="ko-KR" altLang="en-US" dirty="0" smtClean="0"/>
              <a:t>만원 이하</a:t>
            </a:r>
            <a:r>
              <a:rPr lang="en-US" altLang="ko-KR" dirty="0" smtClean="0"/>
              <a:t>)</a:t>
            </a:r>
            <a:r>
              <a:rPr lang="ko-KR" altLang="en-US" dirty="0" smtClean="0"/>
              <a:t>부터 차별성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연출 변경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보이스 변경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한정 판매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따라 차등적인 가격 구조로 다양한 유저의 </a:t>
            </a:r>
            <a:r>
              <a:rPr lang="ko-KR" altLang="en-US" dirty="0" err="1" smtClean="0"/>
              <a:t>니즈를</a:t>
            </a:r>
            <a:r>
              <a:rPr lang="ko-KR" altLang="en-US" dirty="0" smtClean="0"/>
              <a:t> 충족할 수 있도록 설계하여</a:t>
            </a:r>
            <a:r>
              <a:rPr lang="en-US" altLang="ko-KR" dirty="0" smtClean="0"/>
              <a:t> </a:t>
            </a:r>
            <a:r>
              <a:rPr lang="ko-KR" altLang="en-US" dirty="0" smtClean="0"/>
              <a:t>최종적으로 유저의 </a:t>
            </a:r>
            <a:r>
              <a:rPr lang="ko-KR" altLang="en-US" dirty="0" err="1" smtClean="0"/>
              <a:t>과금유저</a:t>
            </a:r>
            <a:r>
              <a:rPr lang="ko-KR" altLang="en-US" dirty="0" smtClean="0"/>
              <a:t> 비율과 </a:t>
            </a:r>
            <a:r>
              <a:rPr lang="ko-KR" altLang="en-US" dirty="0" err="1" smtClean="0"/>
              <a:t>충성도를</a:t>
            </a:r>
            <a:r>
              <a:rPr lang="ko-KR" altLang="en-US" dirty="0" smtClean="0"/>
              <a:t> 높일 수 있도록 설계한다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타원 13"/>
          <p:cNvSpPr/>
          <p:nvPr/>
        </p:nvSpPr>
        <p:spPr>
          <a:xfrm>
            <a:off x="765093" y="4498150"/>
            <a:ext cx="130941" cy="13094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1</a:t>
            </a:r>
            <a:endParaRPr lang="ko-KR" altLang="en-US" sz="800" dirty="0"/>
          </a:p>
        </p:txBody>
      </p:sp>
      <p:sp>
        <p:nvSpPr>
          <p:cNvPr id="15" name="타원 14"/>
          <p:cNvSpPr/>
          <p:nvPr/>
        </p:nvSpPr>
        <p:spPr>
          <a:xfrm>
            <a:off x="1110343" y="5071148"/>
            <a:ext cx="130941" cy="13094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2</a:t>
            </a:r>
            <a:endParaRPr lang="ko-KR" altLang="en-US" sz="800" dirty="0"/>
          </a:p>
        </p:txBody>
      </p:sp>
      <p:sp>
        <p:nvSpPr>
          <p:cNvPr id="17" name="타원 16"/>
          <p:cNvSpPr/>
          <p:nvPr/>
        </p:nvSpPr>
        <p:spPr>
          <a:xfrm>
            <a:off x="5045258" y="5599223"/>
            <a:ext cx="130941" cy="130941"/>
          </a:xfrm>
          <a:prstGeom prst="ellipse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3</a:t>
            </a:r>
            <a:endParaRPr lang="ko-KR" altLang="en-US" sz="800" dirty="0"/>
          </a:p>
        </p:txBody>
      </p:sp>
      <p:sp>
        <p:nvSpPr>
          <p:cNvPr id="18" name="직사각형 17"/>
          <p:cNvSpPr/>
          <p:nvPr/>
        </p:nvSpPr>
        <p:spPr>
          <a:xfrm>
            <a:off x="0" y="324690"/>
            <a:ext cx="2220686" cy="375998"/>
          </a:xfrm>
          <a:prstGeom prst="rect">
            <a:avLst/>
          </a:prstGeom>
          <a:solidFill>
            <a:srgbClr val="EF4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BM</a:t>
            </a:r>
            <a:r>
              <a:rPr lang="ko-KR" altLang="en-US" dirty="0" smtClean="0"/>
              <a:t> 방향성</a:t>
            </a:r>
            <a:endParaRPr lang="ko-KR" altLang="en-US" dirty="0"/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1095" y="324690"/>
            <a:ext cx="63345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3721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376218" y="877455"/>
            <a:ext cx="3980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주 타겟 </a:t>
            </a:r>
            <a:r>
              <a:rPr lang="en-US" altLang="ko-KR" dirty="0" smtClean="0"/>
              <a:t>: 10</a:t>
            </a:r>
            <a:r>
              <a:rPr lang="ko-KR" altLang="en-US" dirty="0" smtClean="0"/>
              <a:t>대 후반</a:t>
            </a:r>
            <a:r>
              <a:rPr lang="en-US" altLang="ko-KR" dirty="0" smtClean="0"/>
              <a:t> ~ 30</a:t>
            </a:r>
            <a:r>
              <a:rPr lang="ko-KR" altLang="en-US" dirty="0" smtClean="0"/>
              <a:t>대 초반 남성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75057" y="4537365"/>
            <a:ext cx="61763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 smtClean="0"/>
              <a:t>탄탄한 세계관과 스토리 구성으로 신규 </a:t>
            </a:r>
            <a:r>
              <a:rPr lang="en-US" altLang="ko-KR" dirty="0" smtClean="0"/>
              <a:t>IP</a:t>
            </a:r>
            <a:r>
              <a:rPr lang="ko-KR" altLang="en-US" dirty="0" smtClean="0"/>
              <a:t>를 창출하고</a:t>
            </a:r>
            <a:endParaRPr lang="en-US" altLang="ko-KR" dirty="0" smtClean="0"/>
          </a:p>
          <a:p>
            <a:r>
              <a:rPr lang="ko-KR" altLang="en-US" dirty="0" smtClean="0"/>
              <a:t>      매력적인 미소녀 캐릭터로 유저의 마음을 사로잡는다</a:t>
            </a:r>
            <a:r>
              <a:rPr lang="en-US" altLang="ko-KR" dirty="0" smtClean="0"/>
              <a:t>.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0" y="324690"/>
            <a:ext cx="2220686" cy="375998"/>
          </a:xfrm>
          <a:prstGeom prst="rect">
            <a:avLst/>
          </a:prstGeom>
          <a:solidFill>
            <a:srgbClr val="EF4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게임 목표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875057" y="5433201"/>
            <a:ext cx="63610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 startAt="2"/>
            </a:pPr>
            <a:r>
              <a:rPr lang="ko-KR" altLang="en-US" dirty="0" smtClean="0"/>
              <a:t>충성도가 높은 콘크리트 층 고객들을 다수 확보하여 낮은 과금부담으로도 적정 수익을 지속적으로 창출하여 자사의 </a:t>
            </a:r>
            <a:r>
              <a:rPr lang="ko-KR" altLang="en-US" dirty="0" err="1" smtClean="0"/>
              <a:t>캐시카우이자</a:t>
            </a:r>
            <a:r>
              <a:rPr lang="ko-KR" altLang="en-US" dirty="0" smtClean="0"/>
              <a:t> 성공모델로서 자리잡게 한다</a:t>
            </a:r>
            <a:r>
              <a:rPr lang="en-US" altLang="ko-KR" dirty="0" smtClean="0"/>
              <a:t>.</a:t>
            </a:r>
          </a:p>
        </p:txBody>
      </p:sp>
      <p:graphicFrame>
        <p:nvGraphicFramePr>
          <p:cNvPr id="21" name="차트 20"/>
          <p:cNvGraphicFramePr/>
          <p:nvPr>
            <p:extLst>
              <p:ext uri="{D42A27DB-BD31-4B8C-83A1-F6EECF244321}">
                <p14:modId xmlns:p14="http://schemas.microsoft.com/office/powerpoint/2010/main" val="3180874531"/>
              </p:ext>
            </p:extLst>
          </p:nvPr>
        </p:nvGraphicFramePr>
        <p:xfrm>
          <a:off x="1376219" y="1726754"/>
          <a:ext cx="3495964" cy="233064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9785" y="0"/>
            <a:ext cx="471573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814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3.</a:t>
            </a:r>
            <a:r>
              <a:rPr lang="ko-KR" altLang="en-US" dirty="0" smtClean="0"/>
              <a:t>마케팅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ko-KR" altLang="en-US" sz="96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r>
              <a:rPr lang="en-US" altLang="ko-KR" sz="96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BM</a:t>
            </a:r>
            <a:r>
              <a:rPr lang="ko-KR" altLang="en-US" sz="96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구조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042710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ko-KR" altLang="en-US" dirty="0" smtClean="0"/>
              <a:t>콘셉트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altLang="ko-KR" dirty="0" smtClean="0"/>
              <a:t> </a:t>
            </a:r>
            <a:r>
              <a:rPr lang="ko-KR" altLang="en-US" sz="138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세계관</a:t>
            </a:r>
            <a:endParaRPr lang="ko-KR" altLang="en-US" sz="13800" dirty="0"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317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0304" y="0"/>
            <a:ext cx="4491696" cy="6858000"/>
          </a:xfrm>
          <a:prstGeom prst="rect">
            <a:avLst/>
          </a:prstGeom>
        </p:spPr>
      </p:pic>
      <p:sp>
        <p:nvSpPr>
          <p:cNvPr id="27" name="모서리가 둥근 직사각형 26"/>
          <p:cNvSpPr/>
          <p:nvPr/>
        </p:nvSpPr>
        <p:spPr>
          <a:xfrm>
            <a:off x="705874" y="664865"/>
            <a:ext cx="1826657" cy="6421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캐릭터 </a:t>
            </a:r>
            <a:endParaRPr lang="en-US" altLang="ko-KR" sz="2000" dirty="0" smtClean="0"/>
          </a:p>
          <a:p>
            <a:pPr algn="ctr"/>
            <a:endParaRPr lang="en-US" altLang="ko-KR" sz="2000" dirty="0" smtClean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705874" y="3491494"/>
            <a:ext cx="1826657" cy="6421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전략 </a:t>
            </a:r>
            <a:r>
              <a:rPr lang="ko-KR" altLang="en-US" sz="2000" dirty="0" err="1" smtClean="0"/>
              <a:t>서포트</a:t>
            </a:r>
            <a:r>
              <a:rPr lang="ko-KR" altLang="en-US" sz="2000" dirty="0" smtClean="0"/>
              <a:t> 카드</a:t>
            </a:r>
            <a:endParaRPr lang="en-US" altLang="ko-KR" sz="2000" dirty="0" smtClean="0"/>
          </a:p>
          <a:p>
            <a:pPr algn="ctr"/>
            <a:endParaRPr lang="en-US" altLang="ko-KR" sz="2000" dirty="0" smtClean="0"/>
          </a:p>
        </p:txBody>
      </p:sp>
      <p:sp>
        <p:nvSpPr>
          <p:cNvPr id="2" name="TextBox 1"/>
          <p:cNvSpPr txBox="1"/>
          <p:nvPr/>
        </p:nvSpPr>
        <p:spPr>
          <a:xfrm>
            <a:off x="2532531" y="664865"/>
            <a:ext cx="5167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캐릭터에 성능에 따른 차별성을 크게 고려하지 않고 </a:t>
            </a:r>
            <a:r>
              <a:rPr lang="ko-KR" altLang="en-US" sz="1400" dirty="0" err="1" smtClean="0"/>
              <a:t>캐릭터성을</a:t>
            </a:r>
            <a:r>
              <a:rPr lang="ko-KR" altLang="en-US" sz="1400" dirty="0" smtClean="0"/>
              <a:t> 살려 </a:t>
            </a:r>
            <a:r>
              <a:rPr lang="en-US" altLang="ko-KR" sz="1400" dirty="0" smtClean="0"/>
              <a:t>‘</a:t>
            </a:r>
            <a:r>
              <a:rPr lang="ko-KR" altLang="en-US" sz="1400" dirty="0" err="1" smtClean="0"/>
              <a:t>애정캐</a:t>
            </a:r>
            <a:r>
              <a:rPr lang="en-US" altLang="ko-KR" sz="1400" dirty="0" smtClean="0"/>
              <a:t>’ </a:t>
            </a:r>
            <a:r>
              <a:rPr lang="ko-KR" altLang="en-US" sz="1400" dirty="0" smtClean="0"/>
              <a:t>중심의 분위기를 형성하고 캐릭터 </a:t>
            </a:r>
            <a:r>
              <a:rPr lang="ko-KR" altLang="en-US" sz="1400" dirty="0" err="1" smtClean="0"/>
              <a:t>정가판매로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이중가챠나</a:t>
            </a:r>
            <a:r>
              <a:rPr lang="ko-KR" altLang="en-US" sz="1400" dirty="0" smtClean="0"/>
              <a:t> 캐릭터 뽑기에 대한 부담감을 덜고 유저의 </a:t>
            </a:r>
            <a:r>
              <a:rPr lang="ko-KR" altLang="en-US" sz="1400" dirty="0" err="1" smtClean="0"/>
              <a:t>충성도를</a:t>
            </a:r>
            <a:r>
              <a:rPr lang="ko-KR" altLang="en-US" sz="1400" dirty="0" smtClean="0"/>
              <a:t> 높이는 방향으로 설계한다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705874" y="1307031"/>
            <a:ext cx="1826657" cy="363826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</a:rPr>
              <a:t>정가 판매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29" name="모서리가 둥근 직사각형 28"/>
          <p:cNvSpPr/>
          <p:nvPr/>
        </p:nvSpPr>
        <p:spPr>
          <a:xfrm>
            <a:off x="705874" y="4133660"/>
            <a:ext cx="1826657" cy="363826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>
                <a:solidFill>
                  <a:srgbClr val="C00000"/>
                </a:solidFill>
              </a:rPr>
              <a:t>뽑기</a:t>
            </a:r>
            <a:r>
              <a:rPr lang="en-US" altLang="ko-KR" dirty="0" smtClean="0">
                <a:solidFill>
                  <a:srgbClr val="C00000"/>
                </a:solidFill>
              </a:rPr>
              <a:t>(</a:t>
            </a:r>
            <a:r>
              <a:rPr lang="ko-KR" altLang="en-US" dirty="0" err="1" smtClean="0">
                <a:solidFill>
                  <a:srgbClr val="C00000"/>
                </a:solidFill>
              </a:rPr>
              <a:t>가챠</a:t>
            </a:r>
            <a:r>
              <a:rPr lang="en-US" altLang="ko-KR" dirty="0" smtClean="0">
                <a:solidFill>
                  <a:srgbClr val="C00000"/>
                </a:solidFill>
              </a:rPr>
              <a:t>)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0" name="모서리가 둥근 직사각형 29"/>
          <p:cNvSpPr/>
          <p:nvPr/>
        </p:nvSpPr>
        <p:spPr>
          <a:xfrm>
            <a:off x="705874" y="2076767"/>
            <a:ext cx="1826657" cy="6421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err="1" smtClean="0"/>
              <a:t>아바타</a:t>
            </a:r>
            <a:endParaRPr lang="en-US" altLang="ko-KR" sz="2000" dirty="0" smtClean="0"/>
          </a:p>
          <a:p>
            <a:pPr algn="ctr"/>
            <a:r>
              <a:rPr lang="ko-KR" altLang="en-US" sz="2000" dirty="0" smtClean="0"/>
              <a:t>스킨</a:t>
            </a:r>
            <a:endParaRPr lang="en-US" altLang="ko-KR" sz="2000" dirty="0" smtClean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705874" y="2718933"/>
            <a:ext cx="1826657" cy="363826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정가 판매</a:t>
            </a:r>
            <a:r>
              <a:rPr lang="en-US" altLang="ko-KR" sz="1400" dirty="0" smtClean="0">
                <a:solidFill>
                  <a:srgbClr val="C00000"/>
                </a:solidFill>
              </a:rPr>
              <a:t>,</a:t>
            </a:r>
            <a:r>
              <a:rPr lang="ko-KR" altLang="en-US" sz="1400" dirty="0" smtClean="0">
                <a:solidFill>
                  <a:srgbClr val="C00000"/>
                </a:solidFill>
              </a:rPr>
              <a:t>패키지</a:t>
            </a:r>
            <a:endParaRPr lang="ko-KR" altLang="en-US" sz="1400" dirty="0">
              <a:solidFill>
                <a:srgbClr val="C0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2532531" y="2128652"/>
            <a:ext cx="516777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캐릭터의 체형을 나누는 게임의 특징을 살려 </a:t>
            </a:r>
            <a:r>
              <a:rPr lang="ko-KR" altLang="en-US" sz="1400" dirty="0" err="1" smtClean="0"/>
              <a:t>인게임</a:t>
            </a:r>
            <a:r>
              <a:rPr lang="ko-KR" altLang="en-US" sz="1400" dirty="0" smtClean="0"/>
              <a:t> 모델링뿐만이 아니라 스토리에 등장하는 일러스트 등에도 적용되는 </a:t>
            </a:r>
            <a:r>
              <a:rPr lang="ko-KR" altLang="en-US" sz="1400" dirty="0" err="1" smtClean="0"/>
              <a:t>아바타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체형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와 스킨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복장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을 판매하여 기존의 </a:t>
            </a:r>
            <a:r>
              <a:rPr lang="ko-KR" altLang="en-US" sz="1400" dirty="0" err="1" smtClean="0"/>
              <a:t>게임들과의</a:t>
            </a:r>
            <a:r>
              <a:rPr lang="ko-KR" altLang="en-US" sz="1400" dirty="0" smtClean="0"/>
              <a:t> 차별성을 주고 유저의 </a:t>
            </a:r>
            <a:r>
              <a:rPr lang="ko-KR" altLang="en-US" sz="1400" dirty="0" err="1" smtClean="0"/>
              <a:t>니즈를</a:t>
            </a:r>
            <a:r>
              <a:rPr lang="ko-KR" altLang="en-US" sz="1400" dirty="0" smtClean="0"/>
              <a:t> 만족시키는 방향으로 설계한다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  <p:sp>
        <p:nvSpPr>
          <p:cNvPr id="33" name="TextBox 32"/>
          <p:cNvSpPr txBox="1"/>
          <p:nvPr/>
        </p:nvSpPr>
        <p:spPr>
          <a:xfrm>
            <a:off x="2532531" y="3333441"/>
            <a:ext cx="5167773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프로젝트</a:t>
            </a:r>
            <a:r>
              <a:rPr lang="en-US" altLang="ko-KR" sz="1400" dirty="0" smtClean="0"/>
              <a:t>L</a:t>
            </a:r>
            <a:r>
              <a:rPr lang="ko-KR" altLang="en-US" sz="1400" dirty="0"/>
              <a:t>의</a:t>
            </a:r>
            <a:r>
              <a:rPr lang="ko-KR" altLang="en-US" sz="1400" dirty="0" smtClean="0"/>
              <a:t> 유일한 성능 차별성 </a:t>
            </a:r>
            <a:r>
              <a:rPr lang="en-US" altLang="ko-KR" sz="1400" dirty="0" smtClean="0"/>
              <a:t>BM</a:t>
            </a:r>
            <a:r>
              <a:rPr lang="ko-KR" altLang="en-US" sz="1400" dirty="0" smtClean="0"/>
              <a:t>으로 카드의 능력에 차등을 두어 뽑기</a:t>
            </a:r>
            <a:r>
              <a:rPr lang="en-US" altLang="ko-KR" sz="1400" dirty="0" smtClean="0"/>
              <a:t>(</a:t>
            </a:r>
            <a:r>
              <a:rPr lang="ko-KR" altLang="en-US" sz="1400" dirty="0" err="1" smtClean="0"/>
              <a:t>가챠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로 획득할 수 있게 하는 구조이다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동일한 카드를 사용하여 성장시키는 시스템으로 중복 카드를 획득해야 하는 이유를 만들고 단순한 </a:t>
            </a:r>
            <a:r>
              <a:rPr lang="ko-KR" altLang="en-US" sz="1400" dirty="0" err="1" smtClean="0"/>
              <a:t>스탯</a:t>
            </a:r>
            <a:r>
              <a:rPr lang="ko-KR" altLang="en-US" sz="1400" dirty="0" smtClean="0"/>
              <a:t> 부여가 아닌 조건식 효과 발동 방식으로 다양한 형태의 조합과 시너지를 부여하여 다양한 종류의 카드가 필요하게 설계한다</a:t>
            </a:r>
            <a:r>
              <a:rPr lang="en-US" altLang="ko-KR" sz="1400" dirty="0" smtClean="0"/>
              <a:t>.</a:t>
            </a:r>
          </a:p>
          <a:p>
            <a:endParaRPr lang="ko-KR" altLang="en-US" sz="1400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705874" y="4933879"/>
            <a:ext cx="1826657" cy="642166"/>
          </a:xfrm>
          <a:prstGeom prst="round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/>
              <a:t>확률 증가 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아이템</a:t>
            </a:r>
            <a:endParaRPr lang="en-US" altLang="ko-KR" sz="2000" dirty="0" smtClean="0"/>
          </a:p>
        </p:txBody>
      </p:sp>
      <p:sp>
        <p:nvSpPr>
          <p:cNvPr id="36" name="모서리가 둥근 직사각형 35"/>
          <p:cNvSpPr/>
          <p:nvPr/>
        </p:nvSpPr>
        <p:spPr>
          <a:xfrm>
            <a:off x="705874" y="5576045"/>
            <a:ext cx="1826657" cy="363826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 smtClean="0">
                <a:solidFill>
                  <a:srgbClr val="C00000"/>
                </a:solidFill>
              </a:rPr>
              <a:t>정가 판매</a:t>
            </a:r>
            <a:r>
              <a:rPr lang="en-US" altLang="ko-KR" sz="1400" dirty="0" smtClean="0">
                <a:solidFill>
                  <a:srgbClr val="C00000"/>
                </a:solidFill>
              </a:rPr>
              <a:t>,</a:t>
            </a:r>
            <a:r>
              <a:rPr lang="ko-KR" altLang="en-US" sz="1400" dirty="0">
                <a:solidFill>
                  <a:srgbClr val="C00000"/>
                </a:solidFill>
              </a:rPr>
              <a:t> 패키지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2532530" y="4933879"/>
            <a:ext cx="5167773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무기와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장비를 반복적인 사냥과 부가적인 콘텐츠를 통하여 얻을 수 있게 하되 제작과 강화 등에 필요한 재료와 재화를 높게 설정하고 제작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강화 확률 등을 설정해서 육성의 난이도를 어렵게 하여 난이도 하락을 위해서는 아이템 </a:t>
            </a:r>
            <a:r>
              <a:rPr lang="ko-KR" altLang="en-US" sz="1400" dirty="0" err="1" smtClean="0"/>
              <a:t>드랍</a:t>
            </a:r>
            <a:r>
              <a:rPr lang="ko-KR" altLang="en-US" sz="1400" dirty="0" smtClean="0"/>
              <a:t> 확률 증가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제작 확률 증가 등의 아이템이 필요하도록 설계한다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9461523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</a:t>
            </a:r>
            <a:r>
              <a:rPr lang="ko-KR" altLang="en-US" dirty="0" smtClean="0"/>
              <a:t>마케팅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ko-KR" altLang="en-US" sz="9600" dirty="0" smtClean="0"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포지셔닝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84017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2" name="표 10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7953648"/>
              </p:ext>
            </p:extLst>
          </p:nvPr>
        </p:nvGraphicFramePr>
        <p:xfrm>
          <a:off x="5969758" y="-3297"/>
          <a:ext cx="6222244" cy="18635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38860">
                  <a:extLst>
                    <a:ext uri="{9D8B030D-6E8A-4147-A177-3AD203B41FA5}">
                      <a16:colId xmlns:a16="http://schemas.microsoft.com/office/drawing/2014/main" val="4004699676"/>
                    </a:ext>
                  </a:extLst>
                </a:gridCol>
                <a:gridCol w="2186247">
                  <a:extLst>
                    <a:ext uri="{9D8B030D-6E8A-4147-A177-3AD203B41FA5}">
                      <a16:colId xmlns:a16="http://schemas.microsoft.com/office/drawing/2014/main" val="2371560294"/>
                    </a:ext>
                  </a:extLst>
                </a:gridCol>
                <a:gridCol w="648393">
                  <a:extLst>
                    <a:ext uri="{9D8B030D-6E8A-4147-A177-3AD203B41FA5}">
                      <a16:colId xmlns:a16="http://schemas.microsoft.com/office/drawing/2014/main" val="2013159618"/>
                    </a:ext>
                  </a:extLst>
                </a:gridCol>
                <a:gridCol w="2748744">
                  <a:extLst>
                    <a:ext uri="{9D8B030D-6E8A-4147-A177-3AD203B41FA5}">
                      <a16:colId xmlns:a16="http://schemas.microsoft.com/office/drawing/2014/main" val="3697518641"/>
                    </a:ext>
                  </a:extLst>
                </a:gridCol>
              </a:tblGrid>
              <a:tr h="62117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74633064"/>
                  </a:ext>
                </a:extLst>
              </a:tr>
              <a:tr h="621170"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9365100"/>
                  </a:ext>
                </a:extLst>
              </a:tr>
              <a:tr h="621170">
                <a:tc>
                  <a:txBody>
                    <a:bodyPr/>
                    <a:lstStyle/>
                    <a:p>
                      <a:pPr latinLnBrk="1"/>
                      <a:endParaRPr lang="ko-KR" altLang="en-US" sz="130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300" dirty="0"/>
                    </a:p>
                  </a:txBody>
                  <a:tcPr marL="66220" marR="66220" marT="33110" marB="3311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137912"/>
                  </a:ext>
                </a:extLst>
              </a:tr>
            </a:tbl>
          </a:graphicData>
        </a:graphic>
      </p:graphicFrame>
      <p:cxnSp>
        <p:nvCxnSpPr>
          <p:cNvPr id="4" name="직선 연결선 3"/>
          <p:cNvCxnSpPr/>
          <p:nvPr/>
        </p:nvCxnSpPr>
        <p:spPr>
          <a:xfrm>
            <a:off x="687085" y="3187898"/>
            <a:ext cx="4779818" cy="0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/>
          <p:cNvCxnSpPr/>
          <p:nvPr/>
        </p:nvCxnSpPr>
        <p:spPr>
          <a:xfrm>
            <a:off x="3106089" y="1555561"/>
            <a:ext cx="0" cy="3232617"/>
          </a:xfrm>
          <a:prstGeom prst="line">
            <a:avLst/>
          </a:prstGeom>
          <a:ln w="190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2392953" y="1005642"/>
            <a:ext cx="1426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유저 충성도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0850" y="2587732"/>
            <a:ext cx="357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과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금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부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담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3099" y="3080175"/>
            <a:ext cx="404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낮음</a:t>
            </a:r>
            <a:endParaRPr lang="ko-KR" altLang="en-US" sz="800" dirty="0"/>
          </a:p>
        </p:txBody>
      </p:sp>
      <p:sp>
        <p:nvSpPr>
          <p:cNvPr id="9" name="TextBox 8"/>
          <p:cNvSpPr txBox="1"/>
          <p:nvPr/>
        </p:nvSpPr>
        <p:spPr>
          <a:xfrm>
            <a:off x="5463958" y="3080175"/>
            <a:ext cx="404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높음</a:t>
            </a:r>
            <a:endParaRPr lang="ko-KR" altLang="en-US" sz="800" dirty="0"/>
          </a:p>
        </p:txBody>
      </p:sp>
      <p:sp>
        <p:nvSpPr>
          <p:cNvPr id="10" name="TextBox 9"/>
          <p:cNvSpPr txBox="1"/>
          <p:nvPr/>
        </p:nvSpPr>
        <p:spPr>
          <a:xfrm>
            <a:off x="2903810" y="4813101"/>
            <a:ext cx="404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낮음</a:t>
            </a:r>
            <a:endParaRPr lang="ko-KR" altLang="en-US" sz="800" dirty="0"/>
          </a:p>
        </p:txBody>
      </p:sp>
      <p:sp>
        <p:nvSpPr>
          <p:cNvPr id="11" name="TextBox 10"/>
          <p:cNvSpPr txBox="1"/>
          <p:nvPr/>
        </p:nvSpPr>
        <p:spPr>
          <a:xfrm>
            <a:off x="2903810" y="1312558"/>
            <a:ext cx="404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높음</a:t>
            </a:r>
            <a:endParaRPr lang="ko-KR" altLang="en-US" sz="800" dirty="0"/>
          </a:p>
        </p:txBody>
      </p:sp>
      <p:sp>
        <p:nvSpPr>
          <p:cNvPr id="22" name="TextBox 21"/>
          <p:cNvSpPr txBox="1"/>
          <p:nvPr/>
        </p:nvSpPr>
        <p:spPr>
          <a:xfrm>
            <a:off x="8079187" y="2753098"/>
            <a:ext cx="1105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캐릭터성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5550050" y="4459158"/>
            <a:ext cx="36338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게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임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성</a:t>
            </a:r>
            <a:endParaRPr lang="ko-KR" altLang="en-US" dirty="0"/>
          </a:p>
        </p:txBody>
      </p:sp>
      <p:pic>
        <p:nvPicPr>
          <p:cNvPr id="29" name="그림 2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4178" y="3708908"/>
            <a:ext cx="616342" cy="616342"/>
          </a:xfrm>
          <a:prstGeom prst="rect">
            <a:avLst/>
          </a:prstGeom>
        </p:spPr>
      </p:pic>
      <p:pic>
        <p:nvPicPr>
          <p:cNvPr id="32" name="그림 3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2049" y="1625510"/>
            <a:ext cx="616065" cy="616065"/>
          </a:xfrm>
          <a:prstGeom prst="rect">
            <a:avLst/>
          </a:prstGeom>
        </p:spPr>
      </p:pic>
      <p:pic>
        <p:nvPicPr>
          <p:cNvPr id="36" name="그림 3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543" y="1992024"/>
            <a:ext cx="621740" cy="621740"/>
          </a:xfrm>
          <a:prstGeom prst="rect">
            <a:avLst/>
          </a:prstGeom>
        </p:spPr>
      </p:pic>
      <p:pic>
        <p:nvPicPr>
          <p:cNvPr id="45" name="그림 4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43087" y="3397874"/>
            <a:ext cx="616065" cy="616065"/>
          </a:xfrm>
          <a:prstGeom prst="rect">
            <a:avLst/>
          </a:prstGeom>
        </p:spPr>
      </p:pic>
      <p:pic>
        <p:nvPicPr>
          <p:cNvPr id="47" name="그림 4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346" y="3394185"/>
            <a:ext cx="621740" cy="621740"/>
          </a:xfrm>
          <a:prstGeom prst="rect">
            <a:avLst/>
          </a:prstGeom>
        </p:spPr>
      </p:pic>
      <p:pic>
        <p:nvPicPr>
          <p:cNvPr id="49" name="그림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977" y="2875102"/>
            <a:ext cx="621740" cy="621740"/>
          </a:xfrm>
          <a:prstGeom prst="rect">
            <a:avLst/>
          </a:prstGeom>
        </p:spPr>
      </p:pic>
      <p:sp>
        <p:nvSpPr>
          <p:cNvPr id="51" name="직사각형 50"/>
          <p:cNvSpPr/>
          <p:nvPr/>
        </p:nvSpPr>
        <p:spPr>
          <a:xfrm>
            <a:off x="687085" y="1562696"/>
            <a:ext cx="4776873" cy="3225482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5" name="직선 연결선 74"/>
          <p:cNvCxnSpPr/>
          <p:nvPr/>
        </p:nvCxnSpPr>
        <p:spPr>
          <a:xfrm>
            <a:off x="6212982" y="4920824"/>
            <a:ext cx="4779818" cy="0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8631986" y="3288487"/>
            <a:ext cx="0" cy="3232617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5838996" y="4813101"/>
            <a:ext cx="404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낮음</a:t>
            </a:r>
            <a:endParaRPr lang="ko-KR" altLang="en-US" sz="800" dirty="0"/>
          </a:p>
        </p:txBody>
      </p:sp>
      <p:sp>
        <p:nvSpPr>
          <p:cNvPr id="78" name="TextBox 77"/>
          <p:cNvSpPr txBox="1"/>
          <p:nvPr/>
        </p:nvSpPr>
        <p:spPr>
          <a:xfrm>
            <a:off x="10989855" y="4813101"/>
            <a:ext cx="404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높음</a:t>
            </a:r>
            <a:endParaRPr lang="ko-KR" altLang="en-US" sz="800" dirty="0"/>
          </a:p>
        </p:txBody>
      </p:sp>
      <p:sp>
        <p:nvSpPr>
          <p:cNvPr id="79" name="TextBox 78"/>
          <p:cNvSpPr txBox="1"/>
          <p:nvPr/>
        </p:nvSpPr>
        <p:spPr>
          <a:xfrm>
            <a:off x="8429707" y="6546027"/>
            <a:ext cx="404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낮음</a:t>
            </a:r>
            <a:endParaRPr lang="ko-KR" altLang="en-US" sz="800" dirty="0"/>
          </a:p>
        </p:txBody>
      </p:sp>
      <p:sp>
        <p:nvSpPr>
          <p:cNvPr id="80" name="TextBox 79"/>
          <p:cNvSpPr txBox="1"/>
          <p:nvPr/>
        </p:nvSpPr>
        <p:spPr>
          <a:xfrm>
            <a:off x="8429707" y="3045484"/>
            <a:ext cx="404554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" dirty="0" smtClean="0"/>
              <a:t>높음</a:t>
            </a:r>
            <a:endParaRPr lang="ko-KR" altLang="en-US" sz="800" dirty="0"/>
          </a:p>
        </p:txBody>
      </p:sp>
      <p:sp>
        <p:nvSpPr>
          <p:cNvPr id="81" name="직사각형 80"/>
          <p:cNvSpPr/>
          <p:nvPr/>
        </p:nvSpPr>
        <p:spPr>
          <a:xfrm>
            <a:off x="6212982" y="3295622"/>
            <a:ext cx="4776873" cy="3225482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0" name="그림 49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571" y="4609954"/>
            <a:ext cx="621740" cy="621740"/>
          </a:xfrm>
          <a:prstGeom prst="rect">
            <a:avLst/>
          </a:prstGeom>
        </p:spPr>
      </p:pic>
      <p:pic>
        <p:nvPicPr>
          <p:cNvPr id="82" name="그림 8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27758" y="5557750"/>
            <a:ext cx="616342" cy="61634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6813" y="3388268"/>
            <a:ext cx="631588" cy="631588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61" y="1998092"/>
            <a:ext cx="612594" cy="612594"/>
          </a:xfrm>
          <a:prstGeom prst="rect">
            <a:avLst/>
          </a:prstGeom>
        </p:spPr>
      </p:pic>
      <p:sp>
        <p:nvSpPr>
          <p:cNvPr id="85" name="타원 84"/>
          <p:cNvSpPr/>
          <p:nvPr/>
        </p:nvSpPr>
        <p:spPr>
          <a:xfrm>
            <a:off x="8115797" y="4114488"/>
            <a:ext cx="313910" cy="313910"/>
          </a:xfrm>
          <a:prstGeom prst="ellipse">
            <a:avLst/>
          </a:prstGeom>
          <a:solidFill>
            <a:srgbClr val="1010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</a:t>
            </a:r>
            <a:endParaRPr lang="ko-KR" altLang="en-US" dirty="0"/>
          </a:p>
        </p:txBody>
      </p:sp>
      <p:sp>
        <p:nvSpPr>
          <p:cNvPr id="86" name="타원 85"/>
          <p:cNvSpPr/>
          <p:nvPr/>
        </p:nvSpPr>
        <p:spPr>
          <a:xfrm>
            <a:off x="1887458" y="2675508"/>
            <a:ext cx="313910" cy="313910"/>
          </a:xfrm>
          <a:prstGeom prst="ellipse">
            <a:avLst/>
          </a:prstGeom>
          <a:solidFill>
            <a:srgbClr val="1010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L</a:t>
            </a:r>
            <a:endParaRPr lang="ko-KR" altLang="en-US" dirty="0"/>
          </a:p>
        </p:txBody>
      </p:sp>
      <p:sp>
        <p:nvSpPr>
          <p:cNvPr id="87" name="직사각형 86"/>
          <p:cNvSpPr/>
          <p:nvPr/>
        </p:nvSpPr>
        <p:spPr>
          <a:xfrm>
            <a:off x="0" y="324690"/>
            <a:ext cx="2220686" cy="375998"/>
          </a:xfrm>
          <a:prstGeom prst="rect">
            <a:avLst/>
          </a:prstGeom>
          <a:solidFill>
            <a:srgbClr val="EF41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목표 포지션</a:t>
            </a:r>
            <a:endParaRPr lang="ko-KR" altLang="en-US" dirty="0"/>
          </a:p>
        </p:txBody>
      </p:sp>
      <p:sp>
        <p:nvSpPr>
          <p:cNvPr id="88" name="타원 87"/>
          <p:cNvSpPr/>
          <p:nvPr/>
        </p:nvSpPr>
        <p:spPr>
          <a:xfrm>
            <a:off x="8917289" y="1345537"/>
            <a:ext cx="401515" cy="401515"/>
          </a:xfrm>
          <a:prstGeom prst="ellipse">
            <a:avLst/>
          </a:prstGeom>
          <a:solidFill>
            <a:srgbClr val="10101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 smtClean="0"/>
              <a:t>L</a:t>
            </a:r>
            <a:endParaRPr lang="ko-KR" altLang="en-US" sz="2400" dirty="0"/>
          </a:p>
        </p:txBody>
      </p:sp>
      <p:sp>
        <p:nvSpPr>
          <p:cNvPr id="89" name="TextBox 88"/>
          <p:cNvSpPr txBox="1"/>
          <p:nvPr/>
        </p:nvSpPr>
        <p:spPr>
          <a:xfrm>
            <a:off x="9442937" y="1315461"/>
            <a:ext cx="273953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프로젝트 </a:t>
            </a:r>
            <a:r>
              <a:rPr lang="en-US" altLang="ko-KR" sz="2400" dirty="0" smtClean="0"/>
              <a:t>L</a:t>
            </a:r>
            <a:endParaRPr lang="ko-KR" altLang="en-US" sz="2400" dirty="0"/>
          </a:p>
        </p:txBody>
      </p:sp>
      <p:pic>
        <p:nvPicPr>
          <p:cNvPr id="90" name="그림 8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4658" y="617177"/>
            <a:ext cx="631588" cy="631588"/>
          </a:xfrm>
          <a:prstGeom prst="rect">
            <a:avLst/>
          </a:prstGeom>
        </p:spPr>
      </p:pic>
      <p:pic>
        <p:nvPicPr>
          <p:cNvPr id="91" name="그림 9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9904" y="1254525"/>
            <a:ext cx="616342" cy="616342"/>
          </a:xfrm>
          <a:prstGeom prst="rect">
            <a:avLst/>
          </a:prstGeom>
        </p:spPr>
      </p:pic>
      <p:pic>
        <p:nvPicPr>
          <p:cNvPr id="92" name="그림 9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758" y="-3297"/>
            <a:ext cx="621740" cy="621740"/>
          </a:xfrm>
          <a:prstGeom prst="rect">
            <a:avLst/>
          </a:prstGeom>
        </p:spPr>
      </p:pic>
      <p:pic>
        <p:nvPicPr>
          <p:cNvPr id="93" name="그림 9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0015" y="-16455"/>
            <a:ext cx="616065" cy="616065"/>
          </a:xfrm>
          <a:prstGeom prst="rect">
            <a:avLst/>
          </a:prstGeom>
        </p:spPr>
      </p:pic>
      <p:pic>
        <p:nvPicPr>
          <p:cNvPr id="95" name="그림 9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4338" y="624533"/>
            <a:ext cx="638599" cy="597598"/>
          </a:xfrm>
          <a:prstGeom prst="rect">
            <a:avLst/>
          </a:prstGeom>
        </p:spPr>
      </p:pic>
      <p:sp>
        <p:nvSpPr>
          <p:cNvPr id="96" name="TextBox 95"/>
          <p:cNvSpPr txBox="1"/>
          <p:nvPr/>
        </p:nvSpPr>
        <p:spPr>
          <a:xfrm>
            <a:off x="6606246" y="123298"/>
            <a:ext cx="217000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블루 아카이브</a:t>
            </a:r>
            <a:endParaRPr lang="ko-KR" altLang="en-US" dirty="0"/>
          </a:p>
        </p:txBody>
      </p:sp>
      <p:sp>
        <p:nvSpPr>
          <p:cNvPr id="97" name="TextBox 96"/>
          <p:cNvSpPr txBox="1"/>
          <p:nvPr/>
        </p:nvSpPr>
        <p:spPr>
          <a:xfrm>
            <a:off x="6591498" y="746695"/>
            <a:ext cx="2184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err="1" smtClean="0"/>
              <a:t>페이트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그랜드</a:t>
            </a:r>
            <a:r>
              <a:rPr lang="ko-KR" altLang="en-US" dirty="0" smtClean="0"/>
              <a:t> 오더</a:t>
            </a:r>
            <a:endParaRPr lang="ko-KR" altLang="en-US" dirty="0"/>
          </a:p>
        </p:txBody>
      </p:sp>
      <p:sp>
        <p:nvSpPr>
          <p:cNvPr id="98" name="TextBox 97"/>
          <p:cNvSpPr txBox="1"/>
          <p:nvPr/>
        </p:nvSpPr>
        <p:spPr>
          <a:xfrm>
            <a:off x="6606246" y="1324728"/>
            <a:ext cx="2186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리니지</a:t>
            </a:r>
            <a:r>
              <a:rPr lang="en-US" altLang="ko-KR" sz="2400" dirty="0" smtClean="0"/>
              <a:t>M</a:t>
            </a:r>
            <a:endParaRPr lang="ko-KR" altLang="en-US" sz="2400" dirty="0"/>
          </a:p>
        </p:txBody>
      </p:sp>
      <p:sp>
        <p:nvSpPr>
          <p:cNvPr id="99" name="TextBox 98"/>
          <p:cNvSpPr txBox="1"/>
          <p:nvPr/>
        </p:nvSpPr>
        <p:spPr>
          <a:xfrm>
            <a:off x="9473269" y="759339"/>
            <a:ext cx="26134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 smtClean="0"/>
              <a:t>카트라이더 </a:t>
            </a:r>
            <a:r>
              <a:rPr lang="ko-KR" altLang="en-US" dirty="0" err="1" smtClean="0"/>
              <a:t>러쉬플러스</a:t>
            </a:r>
            <a:endParaRPr lang="ko-KR" altLang="en-US" dirty="0"/>
          </a:p>
        </p:txBody>
      </p:sp>
      <p:sp>
        <p:nvSpPr>
          <p:cNvPr id="100" name="TextBox 99"/>
          <p:cNvSpPr txBox="1"/>
          <p:nvPr/>
        </p:nvSpPr>
        <p:spPr>
          <a:xfrm>
            <a:off x="9426079" y="58901"/>
            <a:ext cx="2765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/>
              <a:t>원신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09502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7594" y="1"/>
            <a:ext cx="4324406" cy="685799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3375" y="247650"/>
            <a:ext cx="703897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태초의 세계 </a:t>
            </a:r>
            <a:r>
              <a:rPr lang="ko-KR" altLang="en-US" dirty="0" err="1" smtClean="0"/>
              <a:t>크라테스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수많은 종족과 문화가 어우러져 살아가는 세상이 있었다</a:t>
            </a:r>
            <a:r>
              <a:rPr lang="en-US" altLang="ko-KR" dirty="0" smtClean="0"/>
              <a:t>.</a:t>
            </a:r>
          </a:p>
          <a:p>
            <a:r>
              <a:rPr lang="ko-KR" altLang="en-US" smtClean="0"/>
              <a:t>그러던 </a:t>
            </a:r>
            <a:r>
              <a:rPr lang="ko-KR" altLang="en-US" dirty="0" smtClean="0"/>
              <a:t>어느 날 하늘에 구멍이 생기고 </a:t>
            </a:r>
            <a:r>
              <a:rPr lang="ko-KR" altLang="en-US" dirty="0" err="1" smtClean="0"/>
              <a:t>크라테스의</a:t>
            </a:r>
            <a:r>
              <a:rPr lang="ko-KR" altLang="en-US" dirty="0" smtClean="0"/>
              <a:t> 모든 주민들은 도저히 말로는 형용할 수 없는 존재를 목격한다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하늘에 구멍이 뚫리고 며칠이 지났지만 그 존재는 아무런 미동도</a:t>
            </a:r>
            <a:r>
              <a:rPr lang="en-US" altLang="ko-KR" dirty="0"/>
              <a:t> </a:t>
            </a:r>
            <a:r>
              <a:rPr lang="ko-KR" altLang="en-US" dirty="0" smtClean="0"/>
              <a:t>하지 않고 침묵하고 있었다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그러나 </a:t>
            </a:r>
            <a:r>
              <a:rPr lang="ko-KR" altLang="en-US" dirty="0" err="1" smtClean="0"/>
              <a:t>크라테스의</a:t>
            </a:r>
            <a:r>
              <a:rPr lang="ko-KR" altLang="en-US" dirty="0" smtClean="0"/>
              <a:t> 주민들은 밤낮으로 불안에 시달리다 분열을 일으켰다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먼저 공격을 해야 한다는 자들과 상황을 지켜보아야 한다는 자들이 서로 대립하였고 평화롭던 세상에 약탈과 폭행이 끊이지 않았다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그리고 </a:t>
            </a:r>
            <a:r>
              <a:rPr lang="ko-KR" altLang="en-US" dirty="0" err="1" smtClean="0"/>
              <a:t>분열만을</a:t>
            </a:r>
            <a:r>
              <a:rPr lang="ko-KR" altLang="en-US" dirty="0" smtClean="0"/>
              <a:t> 거듭하던 그때 태동이 들려왔다</a:t>
            </a:r>
            <a:r>
              <a:rPr lang="en-US" altLang="ko-KR" dirty="0" smtClean="0"/>
              <a:t>.</a:t>
            </a:r>
          </a:p>
          <a:p>
            <a:r>
              <a:rPr lang="ko-KR" altLang="en-US" smtClean="0"/>
              <a:t>하늘이 </a:t>
            </a:r>
            <a:r>
              <a:rPr lang="ko-KR" altLang="en-US" dirty="0" smtClean="0"/>
              <a:t>요동치는 것과 같은 진동이 세상을 덮었다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그리고 </a:t>
            </a:r>
            <a:r>
              <a:rPr lang="ko-KR" altLang="en-US" dirty="0" err="1" smtClean="0"/>
              <a:t>크라테스의</a:t>
            </a:r>
            <a:r>
              <a:rPr lang="ko-KR" altLang="en-US" dirty="0" smtClean="0"/>
              <a:t> 주민들은 목격하였다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지금까지 그저 거기에 있었을 뿐인 그 존재가 움직이기 시작한 것을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 후 무슨 일이 일어났는지 기억하는 이는 없다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크라테스는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갈래로 찢어져 각자 독립된 차원에 격리되었다</a:t>
            </a:r>
            <a:r>
              <a:rPr lang="en-US" altLang="ko-KR" dirty="0" smtClean="0"/>
              <a:t>.</a:t>
            </a:r>
          </a:p>
          <a:p>
            <a:r>
              <a:rPr lang="ko-KR" altLang="en-US" smtClean="0"/>
              <a:t>그리고 기나긴 </a:t>
            </a:r>
            <a:r>
              <a:rPr lang="ko-KR" altLang="en-US" dirty="0" smtClean="0"/>
              <a:t>시간이 지나고 그날을 기억하거나 서술하는 자는 아무도 없었으며 서로 갈라진 세계는 각자 독자적인 문명을 발전시켰다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그러던 어느 날 다른 차원에 있는 각기 다른 </a:t>
            </a:r>
            <a:r>
              <a:rPr lang="en-US" altLang="ko-KR" dirty="0" smtClean="0"/>
              <a:t>5</a:t>
            </a:r>
            <a:r>
              <a:rPr lang="ko-KR" altLang="en-US" dirty="0" smtClean="0"/>
              <a:t>개의 세계에 굉음이 울려 퍼졌다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세계 어디에 있든지 모든 이들이 공평하게 무언가를 강하게 쳐부수는 듯한 굉음을 들었다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그리곤 몇 차례 강하게 울려 퍼지더니 하늘이 깨졌다</a:t>
            </a:r>
            <a:r>
              <a:rPr lang="en-US" altLang="ko-KR" dirty="0" smtClean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43803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199" y="117693"/>
            <a:ext cx="7096125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찢어져서 결코 다시 만날 수 없었던 세계가 다시 하나가 되었다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원래 하나였던 세계가 다시 하나가 되었지만 아무도 이런 사실을 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알 리가 없다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미지는 불안을 일으키고 통합은 새로운 문제를 야기한다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미지의 일을 겪고 세계는 통합되었으며 서로 미지의 존재를 눈앞에 두고 대면하게 되었다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무엇보다도 통합된 세계에는 남성이 없었다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어떤 </a:t>
            </a:r>
            <a:r>
              <a:rPr lang="ko-KR" altLang="en-US" dirty="0" err="1" smtClean="0">
                <a:solidFill>
                  <a:schemeClr val="bg1"/>
                </a:solidFill>
              </a:rPr>
              <a:t>세계든</a:t>
            </a:r>
            <a:r>
              <a:rPr lang="ko-KR" altLang="en-US" dirty="0" smtClean="0">
                <a:solidFill>
                  <a:schemeClr val="bg1"/>
                </a:solidFill>
              </a:rPr>
              <a:t> 암수와 남녀가 존재하였다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원래부터 없었던 존재가 아니었다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그러나 통합된 이 세계에서 남성이 사라졌다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분명 각자의 세계에서 굉음이 울리고 하늘이 깨지기 전까진 남성이 여성과 동등한 수만큼 존재하였다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그러나 그것이 몽상이라고 느껴질 정도로 흔적도 없이 모두 사라졌다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세계가 통합되면서 어딘가 남겨진 것일지도 모른다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아니면 무언가에 힘에 버티지 못하고 모두 소멸한 것인지도 모른다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그러나 이유는 중요하지 않았다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남겨진 이들은 중대한 문제에 직면했다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더 이상 종이 존재할 수 없게 된 것이다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과학력이 극도로 발전된</a:t>
            </a:r>
            <a:endParaRPr lang="en-US" altLang="ko-KR" dirty="0" smtClean="0">
              <a:solidFill>
                <a:schemeClr val="bg1"/>
              </a:solidFill>
            </a:endParaRPr>
          </a:p>
          <a:p>
            <a:r>
              <a:rPr lang="ko-KR" altLang="en-US" dirty="0" smtClean="0">
                <a:solidFill>
                  <a:schemeClr val="bg1"/>
                </a:solidFill>
              </a:rPr>
              <a:t>문명에서조차 아직 남성 없이 종을 이어갈 수 있는 방법을 발견하지 못하였다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신에게 아무리 질문하고 기도하여도 이 문제에 대한 답은 듣지 못 하였다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남겨진 모든 이들은 절망할 수밖에 없었다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그러나 얼마 지나지 않아 이 세계에서 사라진 남성이라는 존재가 나타나기 시작했다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err="1" smtClean="0">
                <a:solidFill>
                  <a:schemeClr val="bg1"/>
                </a:solidFill>
              </a:rPr>
              <a:t>하나둘씩</a:t>
            </a:r>
            <a:r>
              <a:rPr lang="ko-KR" altLang="en-US" dirty="0" smtClean="0">
                <a:solidFill>
                  <a:schemeClr val="bg1"/>
                </a:solidFill>
              </a:rPr>
              <a:t> 생겨나는 남성의 존재에 희망은 다시 </a:t>
            </a:r>
            <a:r>
              <a:rPr lang="ko-KR" altLang="en-US" dirty="0" err="1" smtClean="0">
                <a:solidFill>
                  <a:schemeClr val="bg1"/>
                </a:solidFill>
              </a:rPr>
              <a:t>싹틔었다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문제가 있다면 이들은 전 세계에서 함께했던 이들이 아니었다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아무도 알지 못하는 처음 보는 </a:t>
            </a:r>
            <a:r>
              <a:rPr lang="ko-KR" altLang="en-US" dirty="0">
                <a:solidFill>
                  <a:schemeClr val="bg1"/>
                </a:solidFill>
              </a:rPr>
              <a:t>이</a:t>
            </a:r>
            <a:r>
              <a:rPr lang="ko-KR" altLang="en-US" dirty="0" smtClean="0">
                <a:solidFill>
                  <a:schemeClr val="bg1"/>
                </a:solidFill>
              </a:rPr>
              <a:t>들인 것이다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3550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5238750" y="197346"/>
            <a:ext cx="6953250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희망은 </a:t>
            </a:r>
            <a:r>
              <a:rPr lang="ko-KR" altLang="en-US" dirty="0" err="1" smtClean="0">
                <a:solidFill>
                  <a:schemeClr val="bg1"/>
                </a:solidFill>
              </a:rPr>
              <a:t>싹틔었지만</a:t>
            </a:r>
            <a:r>
              <a:rPr lang="ko-KR" altLang="en-US" dirty="0" smtClean="0">
                <a:solidFill>
                  <a:schemeClr val="bg1"/>
                </a:solidFill>
              </a:rPr>
              <a:t> 그들은 너무나도 적었다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한 쌍을 이룰 수 있는 자는 </a:t>
            </a:r>
            <a:r>
              <a:rPr lang="ko-KR" altLang="en-US" dirty="0" err="1" smtClean="0">
                <a:solidFill>
                  <a:schemeClr val="bg1"/>
                </a:solidFill>
              </a:rPr>
              <a:t>독점자라고</a:t>
            </a:r>
            <a:r>
              <a:rPr lang="ko-KR" altLang="en-US" dirty="0" smtClean="0">
                <a:solidFill>
                  <a:schemeClr val="bg1"/>
                </a:solidFill>
              </a:rPr>
              <a:t> 불리울 정도였다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많은 이들이 쌍을 이루길 원했다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원래 없었던 것을 그토록 갈망하는 이는 적을 것이다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그러나 원래 있었던 걸 빼앗긴 지금 모든 이들이 갈망하였다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되찾고 싶다고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세계는 통합되었지만 그 안에 살고 있는 사람들이 통합된 것은 아니다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</a:rPr>
              <a:t>미지의 것들을 경계하고 섞이지 못 하고 있을 무렵 희망이 </a:t>
            </a:r>
            <a:r>
              <a:rPr lang="ko-KR" altLang="en-US" dirty="0" err="1" smtClean="0">
                <a:solidFill>
                  <a:schemeClr val="bg1"/>
                </a:solidFill>
              </a:rPr>
              <a:t>싹틔웠고</a:t>
            </a:r>
            <a:r>
              <a:rPr lang="ko-KR" altLang="en-US" dirty="0" smtClean="0">
                <a:solidFill>
                  <a:schemeClr val="bg1"/>
                </a:solidFill>
              </a:rPr>
              <a:t> 서로가 싹튼 희망을 소유하고 싶어했다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희망을 이 손으로 쟁취하자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같은 곳에서 살아가던 이들은 강한 일념 아래서 다섯으로 뭉치고 서로를 적대하기 시작하였다</a:t>
            </a:r>
            <a:r>
              <a:rPr lang="en-US" altLang="ko-KR" dirty="0" smtClean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이것은 모두 급변한 세상에서 살아남기 위해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빼앗긴 것을 되찾기 위해서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진실을 아는 것은 그 후의 일이다</a:t>
            </a:r>
            <a:r>
              <a:rPr lang="en-US" altLang="ko-KR" dirty="0" smtClean="0">
                <a:solidFill>
                  <a:schemeClr val="bg1"/>
                </a:solidFill>
              </a:rPr>
              <a:t>.</a:t>
            </a:r>
          </a:p>
          <a:p>
            <a:r>
              <a:rPr lang="ko-KR" altLang="en-US" dirty="0" smtClean="0">
                <a:solidFill>
                  <a:schemeClr val="bg1"/>
                </a:solidFill>
              </a:rPr>
              <a:t>이것이 </a:t>
            </a:r>
            <a:r>
              <a:rPr lang="en-US" altLang="ko-KR" dirty="0" smtClean="0">
                <a:solidFill>
                  <a:schemeClr val="bg1"/>
                </a:solidFill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L</a:t>
            </a:r>
            <a:r>
              <a:rPr lang="ko-KR" altLang="en-US" dirty="0" smtClean="0">
                <a:solidFill>
                  <a:schemeClr val="bg1"/>
                </a:solidFill>
              </a:rPr>
              <a:t>의 세계의 시작</a:t>
            </a:r>
            <a:r>
              <a:rPr lang="en-US" altLang="ko-KR" dirty="0" smtClean="0">
                <a:solidFill>
                  <a:schemeClr val="bg1"/>
                </a:solidFill>
              </a:rPr>
              <a:t>…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                                          </a:t>
            </a:r>
          </a:p>
          <a:p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 smtClean="0">
                <a:solidFill>
                  <a:schemeClr val="bg1"/>
                </a:solidFill>
              </a:rPr>
              <a:t>                                                 Project </a:t>
            </a:r>
            <a:r>
              <a:rPr lang="en-US" altLang="ko-KR" sz="2400" dirty="0" smtClean="0">
                <a:solidFill>
                  <a:schemeClr val="bg1"/>
                </a:solidFill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L</a:t>
            </a:r>
            <a:endParaRPr lang="en-US" altLang="ko-KR" sz="2400" dirty="0" smtClean="0">
              <a:solidFill>
                <a:schemeClr val="bg1"/>
              </a:solidFill>
            </a:endParaRPr>
          </a:p>
          <a:p>
            <a:endParaRPr lang="en-US" altLang="ko-KR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4378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직사각형 68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연결선 7"/>
          <p:cNvCxnSpPr>
            <a:stCxn id="29" idx="3"/>
          </p:cNvCxnSpPr>
          <p:nvPr/>
        </p:nvCxnSpPr>
        <p:spPr>
          <a:xfrm flipV="1">
            <a:off x="1847462" y="942393"/>
            <a:ext cx="2049442" cy="2049414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29" idx="3"/>
          </p:cNvCxnSpPr>
          <p:nvPr/>
        </p:nvCxnSpPr>
        <p:spPr>
          <a:xfrm>
            <a:off x="1847462" y="2991807"/>
            <a:ext cx="2049439" cy="0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29" idx="3"/>
          </p:cNvCxnSpPr>
          <p:nvPr/>
        </p:nvCxnSpPr>
        <p:spPr>
          <a:xfrm flipV="1">
            <a:off x="1847462" y="1967115"/>
            <a:ext cx="2049442" cy="1024692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16"/>
          <p:cNvCxnSpPr>
            <a:stCxn id="29" idx="3"/>
          </p:cNvCxnSpPr>
          <p:nvPr/>
        </p:nvCxnSpPr>
        <p:spPr>
          <a:xfrm>
            <a:off x="1847462" y="2991807"/>
            <a:ext cx="2049442" cy="2049470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>
            <a:stCxn id="29" idx="3"/>
          </p:cNvCxnSpPr>
          <p:nvPr/>
        </p:nvCxnSpPr>
        <p:spPr>
          <a:xfrm>
            <a:off x="1847462" y="2991807"/>
            <a:ext cx="2049442" cy="1024749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896904" y="942393"/>
            <a:ext cx="4388498" cy="0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3896904" y="1967114"/>
            <a:ext cx="4388498" cy="0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3896904" y="2991835"/>
            <a:ext cx="4388498" cy="0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896901" y="4016541"/>
            <a:ext cx="4388498" cy="0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V="1">
            <a:off x="3896904" y="5041276"/>
            <a:ext cx="4388498" cy="1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8285400" y="942387"/>
            <a:ext cx="2049443" cy="2049436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 rot="10800000">
            <a:off x="8285401" y="2991835"/>
            <a:ext cx="2049442" cy="0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8285400" y="1967112"/>
            <a:ext cx="2049443" cy="1024721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 flipH="1">
            <a:off x="8285400" y="2991828"/>
            <a:ext cx="2049443" cy="2049448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 flipH="1">
            <a:off x="8285399" y="2991833"/>
            <a:ext cx="2049444" cy="1024708"/>
          </a:xfrm>
          <a:prstGeom prst="line">
            <a:avLst/>
          </a:prstGeom>
          <a:ln>
            <a:solidFill>
              <a:srgbClr val="E55C6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4" name="그림 6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71" y="4702541"/>
            <a:ext cx="1222322" cy="688120"/>
          </a:xfrm>
          <a:prstGeom prst="rect">
            <a:avLst/>
          </a:prstGeom>
        </p:spPr>
      </p:pic>
      <p:pic>
        <p:nvPicPr>
          <p:cNvPr id="65" name="그림 6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1615" y="631878"/>
            <a:ext cx="1223324" cy="688120"/>
          </a:xfrm>
          <a:prstGeom prst="rect">
            <a:avLst/>
          </a:prstGeom>
        </p:spPr>
      </p:pic>
      <p:pic>
        <p:nvPicPr>
          <p:cNvPr id="66" name="그림 6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6871" y="3656306"/>
            <a:ext cx="1218068" cy="686000"/>
          </a:xfrm>
          <a:prstGeom prst="rect">
            <a:avLst/>
          </a:prstGeom>
        </p:spPr>
      </p:pic>
      <p:pic>
        <p:nvPicPr>
          <p:cNvPr id="67" name="그림 6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7360" y="1623635"/>
            <a:ext cx="1227579" cy="686000"/>
          </a:xfrm>
          <a:prstGeom prst="rect">
            <a:avLst/>
          </a:prstGeom>
        </p:spPr>
      </p:pic>
      <p:sp>
        <p:nvSpPr>
          <p:cNvPr id="70" name="TextBox 69"/>
          <p:cNvSpPr txBox="1"/>
          <p:nvPr/>
        </p:nvSpPr>
        <p:spPr>
          <a:xfrm>
            <a:off x="2400300" y="6184548"/>
            <a:ext cx="7391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dirty="0" smtClean="0">
                <a:solidFill>
                  <a:schemeClr val="bg1"/>
                </a:solidFill>
              </a:rPr>
              <a:t>한 번 분열되어 만날 수 없었던 세계가 다시 하나로</a:t>
            </a:r>
            <a:r>
              <a:rPr lang="en-US" altLang="ko-KR" sz="2400" dirty="0" smtClean="0">
                <a:solidFill>
                  <a:schemeClr val="bg1"/>
                </a:solidFill>
              </a:rPr>
              <a:t>…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sp>
        <p:nvSpPr>
          <p:cNvPr id="72" name="타원 71"/>
          <p:cNvSpPr/>
          <p:nvPr/>
        </p:nvSpPr>
        <p:spPr>
          <a:xfrm>
            <a:off x="10334843" y="2148702"/>
            <a:ext cx="1653778" cy="1653778"/>
          </a:xfrm>
          <a:prstGeom prst="ellipse">
            <a:avLst/>
          </a:prstGeom>
          <a:solidFill>
            <a:srgbClr val="E55C66"/>
          </a:solidFill>
          <a:ln>
            <a:solidFill>
              <a:srgbClr val="E55C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latin typeface="BIZ UDPMincho Medium" panose="02020500000000000000" pitchFamily="18" charset="-128"/>
                <a:ea typeface="BIZ UDPMincho Medium" panose="02020500000000000000" pitchFamily="18" charset="-128"/>
              </a:rPr>
              <a:t>L</a:t>
            </a:r>
            <a:r>
              <a:rPr lang="ko-KR" altLang="en-US" dirty="0" smtClean="0"/>
              <a:t>의 세계</a:t>
            </a:r>
            <a:endParaRPr lang="ko-KR" altLang="en-US" dirty="0"/>
          </a:p>
        </p:txBody>
      </p:sp>
      <p:pic>
        <p:nvPicPr>
          <p:cNvPr id="28" name="그림 2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3111" y="2755058"/>
            <a:ext cx="1231828" cy="507094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8" y="2530125"/>
            <a:ext cx="1641534" cy="923363"/>
          </a:xfrm>
          <a:prstGeom prst="rect">
            <a:avLst/>
          </a:prstGeom>
        </p:spPr>
      </p:pic>
      <p:sp>
        <p:nvSpPr>
          <p:cNvPr id="16" name="직사각형 15"/>
          <p:cNvSpPr/>
          <p:nvPr/>
        </p:nvSpPr>
        <p:spPr>
          <a:xfrm>
            <a:off x="112786" y="3442628"/>
            <a:ext cx="179136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</a:rPr>
              <a:t>태초의 세계 </a:t>
            </a:r>
            <a:endParaRPr lang="en-US" altLang="ko-KR" sz="1400" dirty="0">
              <a:solidFill>
                <a:schemeClr val="bg1"/>
              </a:solidFill>
            </a:endParaRPr>
          </a:p>
          <a:p>
            <a:pPr algn="ctr"/>
            <a:r>
              <a:rPr lang="ko-KR" altLang="en-US" sz="1400" dirty="0" err="1" smtClean="0">
                <a:solidFill>
                  <a:schemeClr val="bg1"/>
                </a:solidFill>
              </a:rPr>
              <a:t>크라테스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cxnSp>
        <p:nvCxnSpPr>
          <p:cNvPr id="3" name="직선 화살표 연결선 2"/>
          <p:cNvCxnSpPr/>
          <p:nvPr/>
        </p:nvCxnSpPr>
        <p:spPr>
          <a:xfrm>
            <a:off x="1573823" y="5795664"/>
            <a:ext cx="9587909" cy="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31014" y="5641776"/>
            <a:ext cx="179136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400" smtClean="0">
                <a:solidFill>
                  <a:schemeClr val="bg1"/>
                </a:solidFill>
              </a:rPr>
              <a:t>시간의 흐름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1392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87" y="3859104"/>
            <a:ext cx="5002291" cy="28160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7" y="3859104"/>
            <a:ext cx="5006393" cy="281609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647" y="183549"/>
            <a:ext cx="4984880" cy="28074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1975" y="183549"/>
            <a:ext cx="5023803" cy="280741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85647" y="2554690"/>
            <a:ext cx="22393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신앙계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세인크리드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85647" y="6305868"/>
            <a:ext cx="17751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</a:rPr>
              <a:t>마계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야미아크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9867684" y="6279947"/>
            <a:ext cx="20980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아인계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와이호밍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023043" y="2554691"/>
            <a:ext cx="17955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문명계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smtClean="0">
                <a:solidFill>
                  <a:schemeClr val="bg1"/>
                </a:solidFill>
              </a:rPr>
              <a:t>네바다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2023" y="2318368"/>
            <a:ext cx="5725768" cy="215909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170527" y="4108128"/>
            <a:ext cx="177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>
                <a:solidFill>
                  <a:schemeClr val="bg1"/>
                </a:solidFill>
              </a:rPr>
              <a:t>혼돈계</a:t>
            </a:r>
            <a:r>
              <a:rPr lang="ko-KR" altLang="en-US" dirty="0" smtClean="0">
                <a:solidFill>
                  <a:schemeClr val="bg1"/>
                </a:solidFill>
              </a:rPr>
              <a:t> </a:t>
            </a:r>
            <a:r>
              <a:rPr lang="en-US" altLang="ko-KR" dirty="0" smtClean="0">
                <a:solidFill>
                  <a:schemeClr val="bg1"/>
                </a:solidFill>
              </a:rPr>
              <a:t>: </a:t>
            </a:r>
            <a:r>
              <a:rPr lang="ko-KR" altLang="en-US" dirty="0" err="1" smtClean="0">
                <a:solidFill>
                  <a:schemeClr val="bg1"/>
                </a:solidFill>
              </a:rPr>
              <a:t>맥거핀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3286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직사각형 106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533457" y="963595"/>
            <a:ext cx="1483744" cy="871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smtClean="0"/>
              <a:t>태초의 세계크라테스</a:t>
            </a:r>
            <a:endParaRPr lang="ko-KR" altLang="en-US" sz="1600"/>
          </a:p>
        </p:txBody>
      </p:sp>
      <p:sp>
        <p:nvSpPr>
          <p:cNvPr id="7" name="타원 6"/>
          <p:cNvSpPr/>
          <p:nvPr/>
        </p:nvSpPr>
        <p:spPr>
          <a:xfrm>
            <a:off x="3632854" y="933402"/>
            <a:ext cx="931653" cy="9316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차원분열</a:t>
            </a:r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180159" y="963593"/>
            <a:ext cx="1493713" cy="871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dirty="0" smtClean="0"/>
              <a:t>다른 차원의 </a:t>
            </a:r>
            <a:r>
              <a:rPr lang="ko-KR" altLang="en-US" sz="1600" dirty="0" err="1" smtClean="0"/>
              <a:t>평행세계</a:t>
            </a:r>
            <a:endParaRPr lang="en-US" altLang="ko-KR" sz="1600" dirty="0" smtClean="0"/>
          </a:p>
          <a:p>
            <a:pPr algn="ctr"/>
            <a:r>
              <a:rPr lang="en-US" altLang="ko-KR" sz="1600" dirty="0" smtClean="0"/>
              <a:t>(5</a:t>
            </a:r>
            <a:r>
              <a:rPr lang="ko-KR" altLang="en-US" sz="1600" dirty="0" smtClean="0"/>
              <a:t>개의 차원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9" name="타원 8"/>
          <p:cNvSpPr/>
          <p:nvPr/>
        </p:nvSpPr>
        <p:spPr>
          <a:xfrm>
            <a:off x="7391095" y="933401"/>
            <a:ext cx="931653" cy="9316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차원결합</a:t>
            </a:r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9074304" y="957844"/>
            <a:ext cx="1483744" cy="871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/>
              <a:t>L</a:t>
            </a:r>
            <a:r>
              <a:rPr lang="ko-KR" altLang="en-US" smtClean="0"/>
              <a:t>의 세계</a:t>
            </a:r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022592" y="2617895"/>
            <a:ext cx="931653" cy="9316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남성 실종</a:t>
            </a:r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336117" y="2617895"/>
            <a:ext cx="931653" cy="9316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smtClean="0"/>
              <a:t>남성 재등장</a:t>
            </a:r>
            <a:endParaRPr lang="ko-KR" altLang="en-US" sz="120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04597" y="2648088"/>
            <a:ext cx="1483744" cy="871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각 세력</a:t>
            </a:r>
            <a:endParaRPr lang="en-US" altLang="ko-KR" smtClean="0"/>
          </a:p>
          <a:p>
            <a:pPr algn="ctr"/>
            <a:r>
              <a:rPr lang="ko-KR" altLang="en-US" smtClean="0"/>
              <a:t>혼란</a:t>
            </a:r>
            <a:endParaRPr lang="ko-KR" altLang="en-US"/>
          </a:p>
        </p:txBody>
      </p:sp>
      <p:cxnSp>
        <p:nvCxnSpPr>
          <p:cNvPr id="26" name="직선 화살표 연결선 25"/>
          <p:cNvCxnSpPr>
            <a:stCxn id="5" idx="3"/>
            <a:endCxn id="7" idx="2"/>
          </p:cNvCxnSpPr>
          <p:nvPr/>
        </p:nvCxnSpPr>
        <p:spPr>
          <a:xfrm>
            <a:off x="3017201" y="1399229"/>
            <a:ext cx="615653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>
            <a:stCxn id="7" idx="6"/>
            <a:endCxn id="8" idx="1"/>
          </p:cNvCxnSpPr>
          <p:nvPr/>
        </p:nvCxnSpPr>
        <p:spPr>
          <a:xfrm flipV="1">
            <a:off x="4564507" y="1399227"/>
            <a:ext cx="615652" cy="2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>
            <a:stCxn id="8" idx="3"/>
            <a:endCxn id="9" idx="2"/>
          </p:cNvCxnSpPr>
          <p:nvPr/>
        </p:nvCxnSpPr>
        <p:spPr>
          <a:xfrm>
            <a:off x="6673872" y="1399227"/>
            <a:ext cx="717223" cy="1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화살표 연결선 34"/>
          <p:cNvCxnSpPr>
            <a:stCxn id="9" idx="6"/>
            <a:endCxn id="10" idx="1"/>
          </p:cNvCxnSpPr>
          <p:nvPr/>
        </p:nvCxnSpPr>
        <p:spPr>
          <a:xfrm flipV="1">
            <a:off x="8322748" y="1393478"/>
            <a:ext cx="751556" cy="575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2226086" y="2617895"/>
            <a:ext cx="931653" cy="931653"/>
          </a:xfrm>
          <a:prstGeom prst="ellipse">
            <a:avLst/>
          </a:pr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차원결합</a:t>
            </a:r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7871618" y="2648088"/>
            <a:ext cx="1483744" cy="87126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mtClean="0"/>
              <a:t>세력간 </a:t>
            </a:r>
            <a:endParaRPr lang="en-US" altLang="ko-KR" smtClean="0"/>
          </a:p>
          <a:p>
            <a:pPr algn="ctr"/>
            <a:r>
              <a:rPr lang="ko-KR" altLang="en-US" smtClean="0"/>
              <a:t>전쟁</a:t>
            </a:r>
            <a:endParaRPr lang="ko-KR" altLang="en-US"/>
          </a:p>
        </p:txBody>
      </p:sp>
      <p:cxnSp>
        <p:nvCxnSpPr>
          <p:cNvPr id="40" name="직선 화살표 연결선 39"/>
          <p:cNvCxnSpPr>
            <a:stCxn id="11" idx="6"/>
            <a:endCxn id="15" idx="1"/>
          </p:cNvCxnSpPr>
          <p:nvPr/>
        </p:nvCxnSpPr>
        <p:spPr>
          <a:xfrm>
            <a:off x="3954245" y="3083722"/>
            <a:ext cx="350352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15" idx="3"/>
            <a:endCxn id="12" idx="2"/>
          </p:cNvCxnSpPr>
          <p:nvPr/>
        </p:nvCxnSpPr>
        <p:spPr>
          <a:xfrm>
            <a:off x="5788341" y="3083722"/>
            <a:ext cx="547776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/>
          <p:cNvCxnSpPr>
            <a:stCxn id="12" idx="6"/>
            <a:endCxn id="38" idx="1"/>
          </p:cNvCxnSpPr>
          <p:nvPr/>
        </p:nvCxnSpPr>
        <p:spPr>
          <a:xfrm>
            <a:off x="7267770" y="3083722"/>
            <a:ext cx="603848" cy="0"/>
          </a:xfrm>
          <a:prstGeom prst="straightConnector1">
            <a:avLst/>
          </a:prstGeom>
          <a:ln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9" name="그림 4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487" y="5838983"/>
            <a:ext cx="1539949" cy="866932"/>
          </a:xfrm>
          <a:prstGeom prst="rect">
            <a:avLst/>
          </a:prstGeom>
        </p:spPr>
      </p:pic>
      <p:pic>
        <p:nvPicPr>
          <p:cNvPr id="50" name="그림 4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708" y="5838983"/>
            <a:ext cx="1541212" cy="866932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331" y="4194818"/>
            <a:ext cx="1534589" cy="864260"/>
          </a:xfrm>
          <a:prstGeom prst="rect">
            <a:avLst/>
          </a:prstGeom>
        </p:spPr>
      </p:pic>
      <p:pic>
        <p:nvPicPr>
          <p:cNvPr id="52" name="그림 5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6176" y="4194818"/>
            <a:ext cx="1546572" cy="864261"/>
          </a:xfrm>
          <a:prstGeom prst="rect">
            <a:avLst/>
          </a:prstGeom>
        </p:spPr>
      </p:pic>
      <p:pic>
        <p:nvPicPr>
          <p:cNvPr id="57" name="그림 5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8656" y="5155806"/>
            <a:ext cx="1555217" cy="586447"/>
          </a:xfrm>
          <a:prstGeom prst="rect">
            <a:avLst/>
          </a:prstGeom>
        </p:spPr>
      </p:pic>
      <p:cxnSp>
        <p:nvCxnSpPr>
          <p:cNvPr id="60" name="직선 화살표 연결선 59"/>
          <p:cNvCxnSpPr>
            <a:stCxn id="51" idx="2"/>
            <a:endCxn id="50" idx="0"/>
          </p:cNvCxnSpPr>
          <p:nvPr/>
        </p:nvCxnSpPr>
        <p:spPr>
          <a:xfrm flipH="1">
            <a:off x="4312314" y="5059078"/>
            <a:ext cx="3312" cy="779905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52" idx="2"/>
            <a:endCxn id="49" idx="0"/>
          </p:cNvCxnSpPr>
          <p:nvPr/>
        </p:nvCxnSpPr>
        <p:spPr>
          <a:xfrm>
            <a:off x="7549462" y="5059079"/>
            <a:ext cx="0" cy="779904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화살표 연결선 66"/>
          <p:cNvCxnSpPr>
            <a:stCxn id="51" idx="3"/>
            <a:endCxn id="52" idx="1"/>
          </p:cNvCxnSpPr>
          <p:nvPr/>
        </p:nvCxnSpPr>
        <p:spPr>
          <a:xfrm>
            <a:off x="5082920" y="4626948"/>
            <a:ext cx="1693256" cy="1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직선 화살표 연결선 68"/>
          <p:cNvCxnSpPr>
            <a:stCxn id="50" idx="3"/>
            <a:endCxn id="49" idx="1"/>
          </p:cNvCxnSpPr>
          <p:nvPr/>
        </p:nvCxnSpPr>
        <p:spPr>
          <a:xfrm>
            <a:off x="5082920" y="6272449"/>
            <a:ext cx="169656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/>
          <p:nvPr/>
        </p:nvCxnSpPr>
        <p:spPr>
          <a:xfrm>
            <a:off x="4611133" y="5155823"/>
            <a:ext cx="468476" cy="22749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/>
          <p:cNvCxnSpPr/>
          <p:nvPr/>
        </p:nvCxnSpPr>
        <p:spPr>
          <a:xfrm>
            <a:off x="6776176" y="5524905"/>
            <a:ext cx="468476" cy="22749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화살표 연결선 89"/>
          <p:cNvCxnSpPr/>
          <p:nvPr/>
        </p:nvCxnSpPr>
        <p:spPr>
          <a:xfrm>
            <a:off x="4611133" y="5523360"/>
            <a:ext cx="468476" cy="22749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/>
          <p:nvPr/>
        </p:nvCxnSpPr>
        <p:spPr>
          <a:xfrm>
            <a:off x="6776176" y="5140374"/>
            <a:ext cx="468476" cy="227492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  <a:scene3d>
            <a:camera prst="orthographicFront">
              <a:rot lat="0" lon="10800000" rev="0"/>
            </a:camera>
            <a:lightRig rig="threePt" dir="t"/>
          </a:scene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TextBox 93"/>
          <p:cNvSpPr txBox="1"/>
          <p:nvPr/>
        </p:nvSpPr>
        <p:spPr>
          <a:xfrm>
            <a:off x="3182403" y="296694"/>
            <a:ext cx="547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&lt;</a:t>
            </a:r>
            <a:r>
              <a:rPr lang="ko-KR" altLang="en-US" sz="2400" smtClean="0">
                <a:solidFill>
                  <a:schemeClr val="bg1"/>
                </a:solidFill>
              </a:rPr>
              <a:t>세계의 흐름</a:t>
            </a:r>
            <a:r>
              <a:rPr lang="en-US" altLang="ko-KR" sz="2400" smtClean="0">
                <a:solidFill>
                  <a:schemeClr val="bg1"/>
                </a:solidFill>
              </a:rPr>
              <a:t>&gt;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95" name="TextBox 94"/>
          <p:cNvSpPr txBox="1"/>
          <p:nvPr/>
        </p:nvSpPr>
        <p:spPr>
          <a:xfrm>
            <a:off x="3182402" y="2067687"/>
            <a:ext cx="547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&lt;</a:t>
            </a:r>
            <a:r>
              <a:rPr lang="ko-KR" altLang="en-US" sz="2400" smtClean="0">
                <a:solidFill>
                  <a:schemeClr val="bg1"/>
                </a:solidFill>
              </a:rPr>
              <a:t>사건의 흐름</a:t>
            </a:r>
            <a:r>
              <a:rPr lang="en-US" altLang="ko-KR" sz="2400" smtClean="0">
                <a:solidFill>
                  <a:schemeClr val="bg1"/>
                </a:solidFill>
              </a:rPr>
              <a:t>&gt;</a:t>
            </a:r>
            <a:endParaRPr lang="ko-KR" altLang="en-US" sz="2400">
              <a:solidFill>
                <a:schemeClr val="bg1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189919" y="3706587"/>
            <a:ext cx="54792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smtClean="0">
                <a:solidFill>
                  <a:schemeClr val="bg1"/>
                </a:solidFill>
              </a:rPr>
              <a:t>&lt;</a:t>
            </a:r>
            <a:r>
              <a:rPr lang="ko-KR" altLang="en-US" sz="2400" smtClean="0">
                <a:solidFill>
                  <a:schemeClr val="bg1"/>
                </a:solidFill>
              </a:rPr>
              <a:t>대립 구도</a:t>
            </a:r>
            <a:r>
              <a:rPr lang="en-US" altLang="ko-KR" sz="2400" smtClean="0">
                <a:solidFill>
                  <a:schemeClr val="bg1"/>
                </a:solidFill>
              </a:rPr>
              <a:t>&gt;</a:t>
            </a:r>
            <a:endParaRPr lang="ko-KR" altLang="en-US" sz="2400">
              <a:solidFill>
                <a:schemeClr val="bg1"/>
              </a:solidFill>
            </a:endParaRPr>
          </a:p>
        </p:txBody>
      </p:sp>
      <p:cxnSp>
        <p:nvCxnSpPr>
          <p:cNvPr id="98" name="직선 연결선 97"/>
          <p:cNvCxnSpPr/>
          <p:nvPr/>
        </p:nvCxnSpPr>
        <p:spPr>
          <a:xfrm>
            <a:off x="0" y="1969477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연결선 99"/>
          <p:cNvCxnSpPr/>
          <p:nvPr/>
        </p:nvCxnSpPr>
        <p:spPr>
          <a:xfrm>
            <a:off x="0" y="3631610"/>
            <a:ext cx="12192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직선 연결선 101"/>
          <p:cNvCxnSpPr/>
          <p:nvPr/>
        </p:nvCxnSpPr>
        <p:spPr>
          <a:xfrm>
            <a:off x="8757138" y="6552027"/>
            <a:ext cx="21980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TextBox 103"/>
          <p:cNvSpPr txBox="1"/>
          <p:nvPr/>
        </p:nvSpPr>
        <p:spPr>
          <a:xfrm>
            <a:off x="8669176" y="6398138"/>
            <a:ext cx="857106" cy="30777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smtClean="0">
                <a:solidFill>
                  <a:schemeClr val="bg1"/>
                </a:solidFill>
              </a:rPr>
              <a:t>적대</a:t>
            </a:r>
            <a:endParaRPr lang="ko-KR" altLang="en-US" sz="140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5045659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Damask">
  <a:themeElements>
    <a:clrScheme name="Damask">
      <a:dk1>
        <a:sysClr val="windowText" lastClr="000000"/>
      </a:dk1>
      <a:lt1>
        <a:sysClr val="window" lastClr="FFFFFF"/>
      </a:lt1>
      <a:dk2>
        <a:srgbClr val="742332"/>
      </a:dk2>
      <a:lt2>
        <a:srgbClr val="EE91A0"/>
      </a:lt2>
      <a:accent1>
        <a:srgbClr val="E03754"/>
      </a:accent1>
      <a:accent2>
        <a:srgbClr val="E86C2E"/>
      </a:accent2>
      <a:accent3>
        <a:srgbClr val="DAB250"/>
      </a:accent3>
      <a:accent4>
        <a:srgbClr val="60C4AA"/>
      </a:accent4>
      <a:accent5>
        <a:srgbClr val="51A9DB"/>
      </a:accent5>
      <a:accent6>
        <a:srgbClr val="976AC9"/>
      </a:accent6>
      <a:hlink>
        <a:srgbClr val="D5445E"/>
      </a:hlink>
      <a:folHlink>
        <a:srgbClr val="E17C8E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6B2E858E-683F-40D9-B4CB-284D097F3AC0}"/>
    </a:ext>
  </a:extLst>
</a:theme>
</file>

<file path=ppt/theme/theme3.xml><?xml version="1.0" encoding="utf-8"?>
<a:theme xmlns:a="http://schemas.openxmlformats.org/drawingml/2006/main" name="2_Damask">
  <a:themeElements>
    <a:clrScheme name="Damask">
      <a:dk1>
        <a:sysClr val="windowText" lastClr="000000"/>
      </a:dk1>
      <a:lt1>
        <a:sysClr val="window" lastClr="FFFFFF"/>
      </a:lt1>
      <a:dk2>
        <a:srgbClr val="6D8C60"/>
      </a:dk2>
      <a:lt2>
        <a:srgbClr val="B1D7A1"/>
      </a:lt2>
      <a:accent1>
        <a:srgbClr val="81B992"/>
      </a:accent1>
      <a:accent2>
        <a:srgbClr val="9ABC65"/>
      </a:accent2>
      <a:accent3>
        <a:srgbClr val="BDB564"/>
      </a:accent3>
      <a:accent4>
        <a:srgbClr val="BD8964"/>
      </a:accent4>
      <a:accent5>
        <a:srgbClr val="BD6466"/>
      </a:accent5>
      <a:accent6>
        <a:srgbClr val="64A4BD"/>
      </a:accent6>
      <a:hlink>
        <a:srgbClr val="8CCC71"/>
      </a:hlink>
      <a:folHlink>
        <a:srgbClr val="A4C795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4539428D-6454-4FE6-B992-2D59F0AC2F89}"/>
    </a:ext>
  </a:extLst>
</a:theme>
</file>

<file path=ppt/theme/theme4.xml><?xml version="1.0" encoding="utf-8"?>
<a:theme xmlns:a="http://schemas.openxmlformats.org/drawingml/2006/main" name="1_Damask">
  <a:themeElements>
    <a:clrScheme name="Damask">
      <a:dk1>
        <a:sysClr val="windowText" lastClr="000000"/>
      </a:dk1>
      <a:lt1>
        <a:sysClr val="window" lastClr="FFFFFF"/>
      </a:lt1>
      <a:dk2>
        <a:srgbClr val="2A5B7F"/>
      </a:dk2>
      <a:lt2>
        <a:srgbClr val="ABDAFC"/>
      </a:lt2>
      <a:accent1>
        <a:srgbClr val="9EC544"/>
      </a:accent1>
      <a:accent2>
        <a:srgbClr val="50BEA3"/>
      </a:accent2>
      <a:accent3>
        <a:srgbClr val="4A9CCC"/>
      </a:accent3>
      <a:accent4>
        <a:srgbClr val="9A66CA"/>
      </a:accent4>
      <a:accent5>
        <a:srgbClr val="C54F71"/>
      </a:accent5>
      <a:accent6>
        <a:srgbClr val="DE9C3C"/>
      </a:accent6>
      <a:hlink>
        <a:srgbClr val="6BA9DA"/>
      </a:hlink>
      <a:folHlink>
        <a:srgbClr val="A0BCD3"/>
      </a:folHlink>
    </a:clrScheme>
    <a:fontScheme name="Damask">
      <a:majorFont>
        <a:latin typeface="Bookman Old Style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amask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satMod val="105000"/>
                <a:lumMod val="110000"/>
              </a:schemeClr>
            </a:gs>
            <a:gs pos="100000">
              <a:schemeClr val="phClr">
                <a:tint val="78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0000"/>
                <a:lumMod val="104000"/>
              </a:schemeClr>
            </a:gs>
            <a:gs pos="69000">
              <a:schemeClr val="phClr">
                <a:shade val="86000"/>
                <a:satMod val="130000"/>
                <a:lumMod val="102000"/>
              </a:schemeClr>
            </a:gs>
            <a:gs pos="100000">
              <a:schemeClr val="phClr">
                <a:shade val="72000"/>
                <a:satMod val="130000"/>
                <a:lumMod val="100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sy="96000" rotWithShape="0">
              <a:srgbClr val="000000">
                <a:alpha val="54000"/>
              </a:srgbClr>
            </a:outerShdw>
          </a:effectLst>
        </a:effectStyle>
        <a:effectStyle>
          <a:effectLst>
            <a:outerShdw blurRad="76200" dist="38100" dir="5400000" algn="ctr" rotWithShape="0">
              <a:srgbClr val="000000">
                <a:alpha val="76000"/>
              </a:srgbClr>
            </a:outerShdw>
          </a:effectLst>
          <a:scene3d>
            <a:camera prst="orthographicFront">
              <a:rot lat="0" lon="0" rev="0"/>
            </a:camera>
            <a:lightRig rig="balanced" dir="t"/>
          </a:scene3d>
          <a:sp3d prstMaterial="matte">
            <a:bevelT w="25400" h="25400" prst="relaxedInse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blipFill rotWithShape="1">
          <a:blip xmlns:r="http://schemas.openxmlformats.org/officeDocument/2006/relationships" r:embed="rId1">
            <a:duotone>
              <a:schemeClr val="phClr">
                <a:shade val="18000"/>
                <a:satMod val="160000"/>
                <a:lumMod val="28000"/>
              </a:schemeClr>
              <a:schemeClr val="phClr">
                <a:tint val="95000"/>
                <a:satMod val="160000"/>
                <a:lumMod val="116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mask" id="{F9A299A0-33D0-4E0F-9F3F-7163E3744208}" vid="{746EEEEA-FB6A-406B-B510-531588D54811}"/>
    </a:ext>
  </a:extLst>
</a:theme>
</file>

<file path=ppt/theme/theme5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2977</TotalTime>
  <Words>2279</Words>
  <Application>Microsoft Office PowerPoint</Application>
  <PresentationFormat>와이드스크린</PresentationFormat>
  <Paragraphs>401</Paragraphs>
  <Slides>32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BIZ UDPMincho Medium</vt:lpstr>
      <vt:lpstr>HY궁서B</vt:lpstr>
      <vt:lpstr>맑은 고딕</vt:lpstr>
      <vt:lpstr>휴먼둥근헤드라인</vt:lpstr>
      <vt:lpstr>Arial</vt:lpstr>
      <vt:lpstr>Arial Black</vt:lpstr>
      <vt:lpstr>Bookman Old Style</vt:lpstr>
      <vt:lpstr>Californian FB</vt:lpstr>
      <vt:lpstr>Rockwell</vt:lpstr>
      <vt:lpstr>Office 테마</vt:lpstr>
      <vt:lpstr>Damask</vt:lpstr>
      <vt:lpstr>2_Damask</vt:lpstr>
      <vt:lpstr>1_Damask</vt:lpstr>
      <vt:lpstr>PowerPoint 프레젠테이션</vt:lpstr>
      <vt:lpstr>PowerPoint 프레젠테이션</vt:lpstr>
      <vt:lpstr>1.콘셉트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1.콘셉트</vt:lpstr>
      <vt:lpstr>PowerPoint 프레젠테이션</vt:lpstr>
      <vt:lpstr>PowerPoint 프레젠테이션</vt:lpstr>
      <vt:lpstr>2.시스템</vt:lpstr>
      <vt:lpstr>PowerPoint 프레젠테이션</vt:lpstr>
      <vt:lpstr>PowerPoint 프레젠테이션</vt:lpstr>
      <vt:lpstr>PowerPoint 프레젠테이션</vt:lpstr>
      <vt:lpstr>PowerPoint 프레젠테이션</vt:lpstr>
      <vt:lpstr>2.시스템</vt:lpstr>
      <vt:lpstr>PowerPoint 프레젠테이션</vt:lpstr>
      <vt:lpstr>PowerPoint 프레젠테이션</vt:lpstr>
      <vt:lpstr>PowerPoint 프레젠테이션</vt:lpstr>
      <vt:lpstr>3.마케팅</vt:lpstr>
      <vt:lpstr>PowerPoint 프레젠테이션</vt:lpstr>
      <vt:lpstr>PowerPoint 프레젠테이션</vt:lpstr>
      <vt:lpstr>3.마케팅</vt:lpstr>
      <vt:lpstr>PowerPoint 프레젠테이션</vt:lpstr>
      <vt:lpstr>3.마케팅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Thesalt-15</dc:creator>
  <cp:lastModifiedBy>wonhyoung Lee</cp:lastModifiedBy>
  <cp:revision>659</cp:revision>
  <dcterms:created xsi:type="dcterms:W3CDTF">2022-07-07T01:11:27Z</dcterms:created>
  <dcterms:modified xsi:type="dcterms:W3CDTF">2022-10-04T02:41:35Z</dcterms:modified>
</cp:coreProperties>
</file>